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tags/tag112.xml" ContentType="application/vnd.openxmlformats-officedocument.presentationml.tag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15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58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358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357" r:id="rId29"/>
    <p:sldId id="297" r:id="rId30"/>
    <p:sldId id="325" r:id="rId31"/>
    <p:sldId id="330" r:id="rId32"/>
    <p:sldId id="332" r:id="rId33"/>
    <p:sldId id="333" r:id="rId34"/>
    <p:sldId id="334" r:id="rId35"/>
    <p:sldId id="336" r:id="rId36"/>
    <p:sldId id="338" r:id="rId37"/>
    <p:sldId id="339" r:id="rId38"/>
    <p:sldId id="340" r:id="rId39"/>
    <p:sldId id="341" r:id="rId40"/>
    <p:sldId id="343" r:id="rId41"/>
    <p:sldId id="344" r:id="rId42"/>
    <p:sldId id="345" r:id="rId43"/>
    <p:sldId id="347" r:id="rId44"/>
    <p:sldId id="349" r:id="rId45"/>
    <p:sldId id="351" r:id="rId46"/>
  </p:sldIdLst>
  <p:sldSz cx="9144000" cy="6858000" type="screen4x3"/>
  <p:notesSz cx="6858000" cy="9144000"/>
  <p:custDataLst>
    <p:tags r:id="rId4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Calibri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Calibri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Calibri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Calibri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Calibri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Calibri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Calibri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Calibri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Calibri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34" autoAdjust="0"/>
    <p:restoredTop sz="90792" autoAdjust="0"/>
  </p:normalViewPr>
  <p:slideViewPr>
    <p:cSldViewPr>
      <p:cViewPr varScale="1">
        <p:scale>
          <a:sx n="66" d="100"/>
          <a:sy n="66" d="100"/>
        </p:scale>
        <p:origin x="-16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A2E35-DADC-4901-878D-5DB90BF64514}" type="datetimeFigureOut">
              <a:rPr lang="sr-Latn-CS" smtClean="0"/>
              <a:t>1.10.2020.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C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66D62-5E79-4728-AA63-71663D8F44E3}" type="slidenum">
              <a:rPr lang="sr-Latn-CS" smtClean="0"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r-Latn-C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66D62-5E79-4728-AA63-71663D8F44E3}" type="slidenum">
              <a:rPr lang="sr-Latn-CS" smtClean="0"/>
              <a:t>45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9DAB8C8-0303-4401-B1D1-1AFE820F13B9}" type="datetime1">
              <a:rPr lang="en-US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E3EE992C-4D27-41BA-B47D-BCB6B1FECD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fld id="{9444AAA8-4046-458F-A246-5D2F7D0EBDD4}" type="datetime1">
              <a:rPr lang="en-US"/>
              <a:pPr/>
              <a:t>10/1/2020</a:t>
            </a:fld>
            <a:endParaRPr 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0CCCF05-E735-4C76-AAD9-5BEE1D278D9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2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9.xml"/><Relationship Id="rId1" Type="http://schemas.openxmlformats.org/officeDocument/2006/relationships/tags" Target="../tags/tag4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1.xml"/><Relationship Id="rId1" Type="http://schemas.openxmlformats.org/officeDocument/2006/relationships/tags" Target="../tags/tag5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3.xml"/><Relationship Id="rId1" Type="http://schemas.openxmlformats.org/officeDocument/2006/relationships/tags" Target="../tags/tag5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13" Type="http://schemas.openxmlformats.org/officeDocument/2006/relationships/tags" Target="../tags/tag75.xml"/><Relationship Id="rId18" Type="http://schemas.openxmlformats.org/officeDocument/2006/relationships/tags" Target="../tags/tag80.xml"/><Relationship Id="rId26" Type="http://schemas.openxmlformats.org/officeDocument/2006/relationships/tags" Target="../tags/tag88.xml"/><Relationship Id="rId3" Type="http://schemas.openxmlformats.org/officeDocument/2006/relationships/tags" Target="../tags/tag65.xml"/><Relationship Id="rId21" Type="http://schemas.openxmlformats.org/officeDocument/2006/relationships/tags" Target="../tags/tag83.xml"/><Relationship Id="rId7" Type="http://schemas.openxmlformats.org/officeDocument/2006/relationships/tags" Target="../tags/tag69.xml"/><Relationship Id="rId12" Type="http://schemas.openxmlformats.org/officeDocument/2006/relationships/tags" Target="../tags/tag74.xml"/><Relationship Id="rId17" Type="http://schemas.openxmlformats.org/officeDocument/2006/relationships/tags" Target="../tags/tag79.xml"/><Relationship Id="rId25" Type="http://schemas.openxmlformats.org/officeDocument/2006/relationships/tags" Target="../tags/tag87.xml"/><Relationship Id="rId2" Type="http://schemas.openxmlformats.org/officeDocument/2006/relationships/tags" Target="../tags/tag64.xml"/><Relationship Id="rId16" Type="http://schemas.openxmlformats.org/officeDocument/2006/relationships/tags" Target="../tags/tag78.xml"/><Relationship Id="rId20" Type="http://schemas.openxmlformats.org/officeDocument/2006/relationships/tags" Target="../tags/tag82.xml"/><Relationship Id="rId29" Type="http://schemas.openxmlformats.org/officeDocument/2006/relationships/tags" Target="../tags/tag91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tags" Target="../tags/tag73.xml"/><Relationship Id="rId24" Type="http://schemas.openxmlformats.org/officeDocument/2006/relationships/tags" Target="../tags/tag86.xml"/><Relationship Id="rId32" Type="http://schemas.openxmlformats.org/officeDocument/2006/relationships/slideLayout" Target="../slideLayouts/slideLayout1.xml"/><Relationship Id="rId5" Type="http://schemas.openxmlformats.org/officeDocument/2006/relationships/tags" Target="../tags/tag67.xml"/><Relationship Id="rId15" Type="http://schemas.openxmlformats.org/officeDocument/2006/relationships/tags" Target="../tags/tag77.xml"/><Relationship Id="rId23" Type="http://schemas.openxmlformats.org/officeDocument/2006/relationships/tags" Target="../tags/tag85.xml"/><Relationship Id="rId28" Type="http://schemas.openxmlformats.org/officeDocument/2006/relationships/tags" Target="../tags/tag90.xml"/><Relationship Id="rId10" Type="http://schemas.openxmlformats.org/officeDocument/2006/relationships/tags" Target="../tags/tag72.xml"/><Relationship Id="rId19" Type="http://schemas.openxmlformats.org/officeDocument/2006/relationships/tags" Target="../tags/tag81.xml"/><Relationship Id="rId31" Type="http://schemas.openxmlformats.org/officeDocument/2006/relationships/tags" Target="../tags/tag93.xml"/><Relationship Id="rId4" Type="http://schemas.openxmlformats.org/officeDocument/2006/relationships/tags" Target="../tags/tag66.xml"/><Relationship Id="rId9" Type="http://schemas.openxmlformats.org/officeDocument/2006/relationships/tags" Target="../tags/tag71.xml"/><Relationship Id="rId14" Type="http://schemas.openxmlformats.org/officeDocument/2006/relationships/tags" Target="../tags/tag76.xml"/><Relationship Id="rId22" Type="http://schemas.openxmlformats.org/officeDocument/2006/relationships/tags" Target="../tags/tag84.xml"/><Relationship Id="rId27" Type="http://schemas.openxmlformats.org/officeDocument/2006/relationships/tags" Target="../tags/tag89.xml"/><Relationship Id="rId30" Type="http://schemas.openxmlformats.org/officeDocument/2006/relationships/tags" Target="../tags/tag9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5.xml"/><Relationship Id="rId1" Type="http://schemas.openxmlformats.org/officeDocument/2006/relationships/tags" Target="../tags/tag9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7.xml"/><Relationship Id="rId1" Type="http://schemas.openxmlformats.org/officeDocument/2006/relationships/tags" Target="../tags/tag9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9.xml"/><Relationship Id="rId1" Type="http://schemas.openxmlformats.org/officeDocument/2006/relationships/tags" Target="../tags/tag9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3.xml"/><Relationship Id="rId1" Type="http://schemas.openxmlformats.org/officeDocument/2006/relationships/tags" Target="../tags/tag10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5.xml"/><Relationship Id="rId1" Type="http://schemas.openxmlformats.org/officeDocument/2006/relationships/tags" Target="../tags/tag10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1.xml"/><Relationship Id="rId1" Type="http://schemas.openxmlformats.org/officeDocument/2006/relationships/tags" Target="../tags/tag1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3.xml"/><Relationship Id="rId1" Type="http://schemas.openxmlformats.org/officeDocument/2006/relationships/tags" Target="../tags/tag1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7.xml"/><Relationship Id="rId1" Type="http://schemas.openxmlformats.org/officeDocument/2006/relationships/tags" Target="../tags/tag1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0" y="2438400"/>
            <a:ext cx="8001000" cy="212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ПРИМАРНА ЗДРАВСТВЕНА ЗАШТИТА</a:t>
            </a:r>
          </a:p>
          <a:p>
            <a:pPr algn="ctr"/>
            <a:r>
              <a:rPr lang="en-US" sz="3200" b="1">
                <a:latin typeface="Calibri" pitchFamily="34" charset="0"/>
              </a:rPr>
              <a:t>7. НЕДЕЉА</a:t>
            </a:r>
          </a:p>
          <a:p>
            <a:pPr algn="ctr"/>
            <a:r>
              <a:rPr lang="sr-Latn-CS" sz="3200" b="1">
                <a:latin typeface="Calibri" pitchFamily="34" charset="0"/>
              </a:rPr>
              <a:t>Вода-утицај на здравље</a:t>
            </a:r>
            <a:endParaRPr lang="en-US" sz="3200" b="1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8613" y="404813"/>
            <a:ext cx="7772400" cy="56673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/>
              <a:t>ПАТОГЕНЕ</a:t>
            </a:r>
            <a:r>
              <a:rPr lang="sr-Latn-CS" sz="3200" b="1" smtClean="0"/>
              <a:t> </a:t>
            </a:r>
            <a:r>
              <a:rPr lang="sr-Cyrl-CS" sz="3200" b="1" smtClean="0"/>
              <a:t>БАКТЕРИЈЕ</a:t>
            </a:r>
            <a:endParaRPr lang="en-US" sz="3200" b="1" smtClean="0"/>
          </a:p>
        </p:txBody>
      </p:sp>
      <p:sp>
        <p:nvSpPr>
          <p:cNvPr id="9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1846263"/>
            <a:ext cx="8569325" cy="4103687"/>
          </a:xfrm>
          <a:ln/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sz="2400" b="1" i="1" smtClean="0">
                <a:latin typeface="Arial" charset="0"/>
              </a:rPr>
              <a:t>Shigella spp.</a:t>
            </a:r>
            <a:endParaRPr lang="sr-Latn-CS" sz="2400" b="1" i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endParaRPr lang="sr-Cyrl-CS" sz="2400" i="1" smtClean="0">
              <a:latin typeface="Arial" charset="0"/>
            </a:endParaRPr>
          </a:p>
          <a:p>
            <a:pPr algn="just"/>
            <a:r>
              <a:rPr lang="sr-Cyrl-CS" sz="2400" b="1" smtClean="0">
                <a:latin typeface="Arial" charset="0"/>
              </a:rPr>
              <a:t>Код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човека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изазива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обољење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бациларну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дизентерију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које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може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имати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акутни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субакутни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хронични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ток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buFont typeface="Monotype Sorts" pitchFamily="2" charset="2"/>
              <a:buNone/>
            </a:pPr>
            <a:endParaRPr lang="sr-Cyrl-CS" sz="2400" b="1" smtClean="0">
              <a:latin typeface="Arial" charset="0"/>
            </a:endParaRPr>
          </a:p>
          <a:p>
            <a:pPr algn="just"/>
            <a:r>
              <a:rPr lang="sr-Cyrl-CS" sz="2400" b="1" smtClean="0">
                <a:latin typeface="Arial" charset="0"/>
              </a:rPr>
              <a:t>Након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оздрављења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може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остати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клицоноштво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које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може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трајати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неколико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месеци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2-5% </a:t>
            </a:r>
            <a:r>
              <a:rPr lang="sr-Cyrl-CS" sz="2400" b="1" smtClean="0">
                <a:latin typeface="Arial" charset="0"/>
              </a:rPr>
              <a:t>свих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реконвалесцената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остају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годинама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клицоноше!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2112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8613" y="404813"/>
            <a:ext cx="7772400" cy="56673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/>
              <a:t>ПАТОГЕНЕ</a:t>
            </a:r>
            <a:r>
              <a:rPr lang="sr-Latn-CS" sz="3200" b="1" smtClean="0"/>
              <a:t> </a:t>
            </a:r>
            <a:r>
              <a:rPr lang="sr-Cyrl-CS" sz="3200" b="1" smtClean="0"/>
              <a:t>БАКТЕРИЈЕ</a:t>
            </a:r>
            <a:endParaRPr lang="en-US" sz="3200" b="1" smtClean="0"/>
          </a:p>
        </p:txBody>
      </p:sp>
      <p:sp>
        <p:nvSpPr>
          <p:cNvPr id="9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1125538"/>
            <a:ext cx="8496300" cy="3859212"/>
          </a:xfrm>
          <a:ln/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sr-Latn-CS" sz="2400" b="1" i="1" smtClean="0">
                <a:latin typeface="Arial" charset="0"/>
              </a:rPr>
              <a:t>Y</a:t>
            </a:r>
            <a:r>
              <a:rPr lang="en-US" sz="2400" b="1" i="1" smtClean="0">
                <a:latin typeface="Arial" charset="0"/>
              </a:rPr>
              <a:t>ersinia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enterolitica</a:t>
            </a:r>
            <a:r>
              <a:rPr lang="sr-Latn-CS" sz="2400" b="1" smtClean="0">
                <a:latin typeface="Arial" charset="0"/>
              </a:rPr>
              <a:t> </a:t>
            </a:r>
            <a:endParaRPr lang="sr-Cyrl-CS" sz="2400" b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endParaRPr lang="sr-Latn-CS" sz="2400" b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Узрочник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ентероколитиса</a:t>
            </a:r>
            <a:r>
              <a:rPr lang="sr-Latn-CS" sz="2400" b="1" smtClean="0">
                <a:latin typeface="Arial" charset="0"/>
              </a:rPr>
              <a:t> насталих </a:t>
            </a:r>
            <a:r>
              <a:rPr lang="sr-Cyrl-CS" sz="2400" b="1" smtClean="0">
                <a:latin typeface="Arial" charset="0"/>
              </a:rPr>
              <a:t>хидричним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путем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јер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налази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хладним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водама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извор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животиње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живе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уз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воду</a:t>
            </a:r>
            <a:r>
              <a:rPr lang="sr-Latn-CS" sz="2400" b="1" smtClean="0">
                <a:latin typeface="Arial" charset="0"/>
              </a:rPr>
              <a:t> (</a:t>
            </a:r>
            <a:r>
              <a:rPr lang="sr-Cyrl-CS" sz="2400" b="1" smtClean="0">
                <a:latin typeface="Arial" charset="0"/>
              </a:rPr>
              <a:t>глодари</a:t>
            </a:r>
            <a:r>
              <a:rPr lang="sr-Latn-CS" sz="2400" b="1" smtClean="0">
                <a:latin typeface="Arial" charset="0"/>
              </a:rPr>
              <a:t>).</a:t>
            </a:r>
          </a:p>
          <a:p>
            <a:pPr algn="just">
              <a:buFont typeface="Monotype Sorts" pitchFamily="2" charset="2"/>
              <a:buNone/>
            </a:pPr>
            <a:endParaRPr lang="sr-Cyrl-CS" sz="2400" b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Преживљава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хладној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(на + 4ºС), брзо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размножава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време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једне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генерације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3-4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buFont typeface="Monotype Sorts" pitchFamily="2" charset="2"/>
              <a:buNone/>
            </a:pPr>
            <a:endParaRPr lang="sr-Cyrl-CS" sz="2400" b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Има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отпадним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водама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преживљавају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третирање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хлорним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препаратима</a:t>
            </a:r>
            <a:r>
              <a:rPr lang="sr-Latn-CS" sz="2400" b="1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2455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0" y="763588"/>
            <a:ext cx="8291513" cy="720725"/>
          </a:xfrm>
          <a:noFill/>
          <a:ln cap="flat">
            <a:headEnd type="none" w="med" len="med"/>
            <a:tailEnd type="none" w="med" len="med"/>
          </a:ln>
        </p:spPr>
        <p:txBody>
          <a:bodyPr/>
          <a:lstStyle/>
          <a:p>
            <a:r>
              <a:rPr lang="sr-Cyrl-CS" sz="3200" b="1" smtClean="0"/>
              <a:t>ГВОЖЂЕВИТЕ</a:t>
            </a:r>
            <a:r>
              <a:rPr lang="sr-Latn-CS" sz="3200" b="1" smtClean="0"/>
              <a:t> </a:t>
            </a:r>
            <a:r>
              <a:rPr lang="sr-Cyrl-CS" sz="3200" b="1" smtClean="0"/>
              <a:t>И</a:t>
            </a:r>
            <a:r>
              <a:rPr lang="sr-Latn-CS" sz="3200" b="1" smtClean="0"/>
              <a:t> </a:t>
            </a:r>
            <a:r>
              <a:rPr lang="sr-Cyrl-CS" sz="3200" b="1" smtClean="0"/>
              <a:t>МАНГАНСКЕ</a:t>
            </a:r>
            <a:r>
              <a:rPr lang="sr-Latn-CS" sz="3200" b="1" smtClean="0"/>
              <a:t> </a:t>
            </a:r>
            <a:r>
              <a:rPr lang="sr-Cyrl-CS" sz="3200" b="1" smtClean="0"/>
              <a:t>БАКТЕРИЈЕ</a:t>
            </a:r>
            <a:endParaRPr lang="en-US" sz="3200" b="1" smtClean="0"/>
          </a:p>
        </p:txBody>
      </p:sp>
      <p:sp>
        <p:nvSpPr>
          <p:cNvPr id="98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579438" y="2097088"/>
            <a:ext cx="8564562" cy="4284662"/>
          </a:xfrm>
          <a:ln/>
        </p:spPr>
        <p:txBody>
          <a:bodyPr/>
          <a:lstStyle/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Б</a:t>
            </a:r>
            <a:r>
              <a:rPr lang="sr-Cyrl-CS" sz="2400" b="1" smtClean="0">
                <a:latin typeface="Arial" charset="0"/>
              </a:rPr>
              <a:t>актерије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енергију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добијају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оксидацијом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двовалентног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тровалентно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Fe</a:t>
            </a:r>
            <a:r>
              <a:rPr lang="sr-Cyrl-CS" sz="2400" b="1" smtClean="0">
                <a:latin typeface="Arial" charset="0"/>
              </a:rPr>
              <a:t> (</a:t>
            </a:r>
            <a:r>
              <a:rPr lang="en-US" sz="2400" b="1" smtClean="0">
                <a:latin typeface="Arial" charset="0"/>
              </a:rPr>
              <a:t>Mn</a:t>
            </a:r>
            <a:r>
              <a:rPr lang="sr-Cyrl-CS" sz="2400" b="1" smtClean="0">
                <a:latin typeface="Arial" charset="0"/>
              </a:rPr>
              <a:t>) који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налазе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акумулацијом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ферихидроксида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ћелијама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Cyrl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i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То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бактерије</a:t>
            </a:r>
            <a:r>
              <a:rPr lang="sr-Latn-CS" sz="2400" b="1" smtClean="0">
                <a:latin typeface="Arial" charset="0"/>
              </a:rPr>
              <a:t>: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Gallionella</a:t>
            </a:r>
            <a:r>
              <a:rPr lang="sr-Cyrl-CS" sz="2400" b="1" i="1" smtClean="0">
                <a:latin typeface="Arial" charset="0"/>
              </a:rPr>
              <a:t> (</a:t>
            </a:r>
            <a:r>
              <a:rPr lang="en-US" sz="2400" b="1" i="1" smtClean="0">
                <a:latin typeface="Arial" charset="0"/>
              </a:rPr>
              <a:t>G</a:t>
            </a:r>
            <a:r>
              <a:rPr lang="sr-Cyrl-CS" sz="2400" b="1" i="1" smtClean="0">
                <a:latin typeface="Arial" charset="0"/>
              </a:rPr>
              <a:t>. </a:t>
            </a:r>
            <a:r>
              <a:rPr lang="en-US" sz="2400" b="1" i="1" smtClean="0">
                <a:latin typeface="Arial" charset="0"/>
              </a:rPr>
              <a:t>ferruginea</a:t>
            </a:r>
            <a:r>
              <a:rPr lang="sr-Cyrl-CS" sz="2400" b="1" i="1" smtClean="0">
                <a:latin typeface="Arial" charset="0"/>
              </a:rPr>
              <a:t>)</a:t>
            </a:r>
            <a:r>
              <a:rPr lang="sr-Latn-CS" sz="2400" b="1" i="1" smtClean="0">
                <a:latin typeface="Arial" charset="0"/>
              </a:rPr>
              <a:t>, </a:t>
            </a:r>
            <a:r>
              <a:rPr lang="en-US" sz="2400" b="1" i="1" smtClean="0">
                <a:latin typeface="Arial" charset="0"/>
              </a:rPr>
              <a:t>Siderocapsa</a:t>
            </a:r>
            <a:r>
              <a:rPr lang="sr-Latn-CS" sz="2400" b="1" i="1" smtClean="0">
                <a:latin typeface="Arial" charset="0"/>
              </a:rPr>
              <a:t>, </a:t>
            </a:r>
            <a:r>
              <a:rPr lang="en-US" sz="2400" b="1" i="1" smtClean="0">
                <a:latin typeface="Arial" charset="0"/>
              </a:rPr>
              <a:t>Leptothri</a:t>
            </a:r>
            <a:r>
              <a:rPr lang="sr-Latn-CS" sz="2400" b="1" i="1" smtClean="0">
                <a:latin typeface="Arial" charset="0"/>
              </a:rPr>
              <a:t>x (</a:t>
            </a:r>
            <a:r>
              <a:rPr lang="en-US" sz="2400" b="1" i="1" smtClean="0">
                <a:latin typeface="Arial" charset="0"/>
              </a:rPr>
              <a:t>L</a:t>
            </a:r>
            <a:r>
              <a:rPr lang="sr-Latn-CS" sz="2400" b="1" i="1" smtClean="0">
                <a:latin typeface="Arial" charset="0"/>
              </a:rPr>
              <a:t>. </a:t>
            </a:r>
            <a:r>
              <a:rPr lang="en-US" sz="2400" b="1" i="1" smtClean="0">
                <a:latin typeface="Arial" charset="0"/>
              </a:rPr>
              <a:t>ochracea</a:t>
            </a:r>
            <a:r>
              <a:rPr lang="sr-Latn-CS" sz="2400" b="1" i="1" smtClean="0">
                <a:latin typeface="Arial" charset="0"/>
              </a:rPr>
              <a:t>), </a:t>
            </a:r>
            <a:r>
              <a:rPr lang="en-US" sz="2400" b="1" i="1" smtClean="0">
                <a:latin typeface="Arial" charset="0"/>
              </a:rPr>
              <a:t>Crentotrhri</a:t>
            </a:r>
            <a:r>
              <a:rPr lang="sr-Latn-CS" sz="2400" b="1" i="1" smtClean="0">
                <a:latin typeface="Arial" charset="0"/>
              </a:rPr>
              <a:t>x (</a:t>
            </a:r>
            <a:r>
              <a:rPr lang="en-US" sz="2400" b="1" i="1" smtClean="0">
                <a:latin typeface="Arial" charset="0"/>
              </a:rPr>
              <a:t>C</a:t>
            </a:r>
            <a:r>
              <a:rPr lang="sr-Latn-CS" sz="2400" b="1" i="1" smtClean="0">
                <a:latin typeface="Arial" charset="0"/>
              </a:rPr>
              <a:t>. </a:t>
            </a:r>
            <a:r>
              <a:rPr lang="en-US" sz="2400" b="1" i="1" smtClean="0">
                <a:latin typeface="Arial" charset="0"/>
              </a:rPr>
              <a:t>pol</a:t>
            </a:r>
            <a:r>
              <a:rPr lang="sr-Latn-CS" sz="2400" b="1" i="1" smtClean="0">
                <a:latin typeface="Arial" charset="0"/>
              </a:rPr>
              <a:t>y</a:t>
            </a:r>
            <a:r>
              <a:rPr lang="en-US" sz="2400" b="1" i="1" smtClean="0">
                <a:latin typeface="Arial" charset="0"/>
              </a:rPr>
              <a:t>spora</a:t>
            </a:r>
            <a:r>
              <a:rPr lang="sr-Latn-CS" sz="2400" b="1" i="1" smtClean="0">
                <a:latin typeface="Arial" charset="0"/>
              </a:rPr>
              <a:t>), </a:t>
            </a:r>
            <a:r>
              <a:rPr lang="en-US" sz="2400" b="1" i="1" smtClean="0">
                <a:latin typeface="Arial" charset="0"/>
              </a:rPr>
              <a:t>Naumanniella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dr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Cyrl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Када</a:t>
            </a:r>
            <a:r>
              <a:rPr lang="sr-Latn-CS" sz="2400" b="1" smtClean="0">
                <a:latin typeface="Arial" charset="0"/>
              </a:rPr>
              <a:t> се намноже, </a:t>
            </a:r>
            <a:r>
              <a:rPr lang="sr-Cyrl-CS" sz="2400" b="1" smtClean="0">
                <a:latin typeface="Arial" charset="0"/>
              </a:rPr>
              <a:t>запушавају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водоводске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цеви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стварајући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њима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чворове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мењају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органолептичка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својс</a:t>
            </a:r>
            <a:r>
              <a:rPr lang="sr-Latn-CS" sz="2400" b="1" smtClean="0">
                <a:latin typeface="Arial" charset="0"/>
              </a:rPr>
              <a:t>т</a:t>
            </a:r>
            <a:r>
              <a:rPr lang="sr-Cyrl-CS" sz="2400" b="1" smtClean="0">
                <a:latin typeface="Arial" charset="0"/>
              </a:rPr>
              <a:t>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 (</a:t>
            </a:r>
            <a:r>
              <a:rPr lang="sr-Cyrl-CS" sz="2400" b="1" smtClean="0">
                <a:latin typeface="Arial" charset="0"/>
              </a:rPr>
              <a:t>стварају</a:t>
            </a:r>
            <a:r>
              <a:rPr lang="sr-Latn-CS" sz="2400" b="1" smtClean="0">
                <a:latin typeface="Arial" charset="0"/>
              </a:rPr>
              <a:t> “</a:t>
            </a:r>
            <a:r>
              <a:rPr lang="sr-Cyrl-CS" sz="2400" b="1" smtClean="0">
                <a:latin typeface="Arial" charset="0"/>
              </a:rPr>
              <a:t>окер</a:t>
            </a:r>
            <a:r>
              <a:rPr lang="sr-Latn-CS" sz="2400" b="1" smtClean="0">
                <a:latin typeface="Arial" charset="0"/>
              </a:rPr>
              <a:t>” </a:t>
            </a:r>
            <a:r>
              <a:rPr lang="sr-Cyrl-CS" sz="2400" b="1" smtClean="0">
                <a:latin typeface="Arial" charset="0"/>
              </a:rPr>
              <a:t>боју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стајању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интензивно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таложе</a:t>
            </a:r>
            <a:r>
              <a:rPr lang="sr-Latn-CS" sz="2400" b="1" smtClean="0">
                <a:latin typeface="Arial" charset="0"/>
              </a:rPr>
              <a:t>).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4148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0" y="-26988"/>
            <a:ext cx="7772400" cy="927101"/>
          </a:xfrm>
          <a:noFill/>
          <a:ln cap="flat">
            <a:headEnd type="none" w="med" len="med"/>
            <a:tailEnd type="none" w="med" len="med"/>
          </a:ln>
        </p:spPr>
        <p:txBody>
          <a:bodyPr/>
          <a:lstStyle/>
          <a:p>
            <a:r>
              <a:rPr lang="sr-Cyrl-CS" sz="3200" b="1" smtClean="0"/>
              <a:t>ПАРАЗИТИ</a:t>
            </a:r>
            <a:r>
              <a:rPr lang="sr-Latn-CS" sz="3200" b="1" smtClean="0"/>
              <a:t> </a:t>
            </a:r>
            <a:r>
              <a:rPr lang="sr-Cyrl-CS" sz="3200" b="1" smtClean="0"/>
              <a:t>У</a:t>
            </a:r>
            <a:r>
              <a:rPr lang="sr-Latn-CS" sz="3200" b="1" smtClean="0"/>
              <a:t> </a:t>
            </a:r>
            <a:r>
              <a:rPr lang="sr-Cyrl-CS" sz="3200" b="1" smtClean="0"/>
              <a:t>ВОДИ</a:t>
            </a:r>
            <a:endParaRPr lang="en-US" sz="3200" b="1" smtClean="0"/>
          </a:p>
        </p:txBody>
      </p:sp>
      <p:sp>
        <p:nvSpPr>
          <p:cNvPr id="100" name="Content Placeholder 2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1052513"/>
            <a:ext cx="8564563" cy="4114800"/>
          </a:xfrm>
          <a:ln cap="flat">
            <a:headEnd type="none" w="med" len="med"/>
            <a:tailEnd type="none" w="med" len="med"/>
          </a:ln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en-US" sz="2400" b="1" i="1" smtClean="0">
                <a:latin typeface="Arial" charset="0"/>
              </a:rPr>
              <a:t>GIARDIA      LAMBLIA</a:t>
            </a:r>
            <a:r>
              <a:rPr lang="sr-Latn-CS" sz="2400" b="1" smtClean="0">
                <a:latin typeface="Arial" charset="0"/>
              </a:rPr>
              <a:t>	</a:t>
            </a:r>
          </a:p>
          <a:p>
            <a:pPr algn="just"/>
            <a:r>
              <a:rPr lang="sr-Cyrl-CS" sz="2400" b="1" smtClean="0">
                <a:latin typeface="Arial" charset="0"/>
              </a:rPr>
              <a:t>Потиче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ГИТ-а </a:t>
            </a:r>
            <a:r>
              <a:rPr lang="sr-Cyrl-CS" sz="2400" b="1" smtClean="0">
                <a:latin typeface="Arial" charset="0"/>
              </a:rPr>
              <a:t>људи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животиња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облику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циста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налази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природним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водама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може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преживи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месеца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температури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8ºС</a:t>
            </a:r>
            <a:r>
              <a:rPr lang="sr-Latn-CS" sz="2400" b="1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Резистентне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дезинфекциона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средства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buFont typeface="Monotype Sorts" pitchFamily="2" charset="2"/>
              <a:buNone/>
            </a:pPr>
            <a:r>
              <a:rPr lang="en-US" sz="2400" b="1" smtClean="0">
                <a:latin typeface="Arial" charset="0"/>
              </a:rPr>
              <a:t> </a:t>
            </a:r>
          </a:p>
          <a:p>
            <a:pPr algn="just"/>
            <a:r>
              <a:rPr lang="en-US" sz="2400" b="1" i="1" smtClean="0">
                <a:latin typeface="Arial" charset="0"/>
              </a:rPr>
              <a:t>ENTAMOEBA HISTOLYTICA</a:t>
            </a:r>
            <a:endParaRPr lang="sr-Latn-CS" sz="2400" b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П</a:t>
            </a:r>
            <a:r>
              <a:rPr lang="sr-Cyrl-CS" sz="2400" b="1" smtClean="0">
                <a:latin typeface="Arial" charset="0"/>
              </a:rPr>
              <a:t>ротозое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припадају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разреду </a:t>
            </a:r>
            <a:r>
              <a:rPr lang="en-US" sz="2400" b="1" i="1" smtClean="0">
                <a:latin typeface="Arial" charset="0"/>
              </a:rPr>
              <a:t>Rhizopedea</a:t>
            </a:r>
            <a:r>
              <a:rPr lang="sr-Cyrl-CS" sz="2400" b="1" smtClean="0">
                <a:latin typeface="Arial" charset="0"/>
              </a:rPr>
              <a:t> 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реду </a:t>
            </a:r>
            <a:r>
              <a:rPr lang="en-US" sz="2400" b="1" i="1" smtClean="0">
                <a:latin typeface="Arial" charset="0"/>
              </a:rPr>
              <a:t>Amoebida</a:t>
            </a:r>
            <a:r>
              <a:rPr lang="sr-Latn-CS" sz="2400" b="1" i="1" smtClean="0">
                <a:latin typeface="Arial" charset="0"/>
              </a:rPr>
              <a:t>.</a:t>
            </a:r>
            <a:endParaRPr lang="en-US" sz="2400" b="1" i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en-US" sz="2400" b="1" smtClean="0">
                <a:latin typeface="Arial" charset="0"/>
              </a:rPr>
              <a:t>	</a:t>
            </a:r>
            <a:endParaRPr lang="sr-Latn-CS" sz="2400" b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    Углавном </a:t>
            </a:r>
            <a:r>
              <a:rPr lang="sr-Cyrl-CS" sz="2400" b="1" smtClean="0">
                <a:latin typeface="Arial" charset="0"/>
              </a:rPr>
              <a:t>живи</a:t>
            </a:r>
            <a:r>
              <a:rPr lang="sr-Latn-CS" sz="2400" b="1" smtClean="0">
                <a:latin typeface="Arial" charset="0"/>
              </a:rPr>
              <a:t> у </a:t>
            </a:r>
            <a:r>
              <a:rPr lang="sr-Cyrl-CS" sz="2400" b="1" smtClean="0">
                <a:latin typeface="Arial" charset="0"/>
              </a:rPr>
              <a:t>водама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односно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влажним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биотиповима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распада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органска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материја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патогена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човека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3338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611188" y="0"/>
            <a:ext cx="7772400" cy="1143000"/>
          </a:xfrm>
          <a:noFill/>
          <a:ln cap="flat"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ВИРУСИ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У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ВОДИ</a:t>
            </a:r>
            <a:endParaRPr lang="en-US" sz="3200" b="1">
              <a:solidFill>
                <a:srgbClr val="000099"/>
              </a:solidFill>
            </a:endParaRPr>
          </a:p>
        </p:txBody>
      </p:sp>
      <p:sp>
        <p:nvSpPr>
          <p:cNvPr id="102" name="Content Placeholder 2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250825" y="1196975"/>
            <a:ext cx="8713788" cy="5661025"/>
          </a:xfrm>
          <a:ln cap="flat">
            <a:headEnd type="none" w="med" len="med"/>
            <a:tailEnd type="none" w="med" len="med"/>
          </a:ln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Многе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врсте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вируса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урина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фецеса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човека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животиња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загађују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земљиште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en-U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Има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преко</a:t>
            </a:r>
            <a:r>
              <a:rPr lang="sr-Latn-CS" sz="2400" b="1" smtClean="0">
                <a:latin typeface="Arial" charset="0"/>
              </a:rPr>
              <a:t> 100 </a:t>
            </a:r>
            <a:r>
              <a:rPr lang="sr-Cyrl-CS" sz="2400" b="1" smtClean="0">
                <a:latin typeface="Arial" charset="0"/>
              </a:rPr>
              <a:t>типова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који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могу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наћи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води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Cyrl-CS" sz="2400" b="1" smtClean="0">
                <a:latin typeface="Arial" charset="0"/>
              </a:rPr>
              <a:t> </a:t>
            </a:r>
          </a:p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Према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предлогу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нацрте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новог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Правилника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хигијенској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исправности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бази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препорука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СЗО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уводи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праћење</a:t>
            </a:r>
            <a:r>
              <a:rPr lang="sr-Latn-CS" sz="2400" b="1" smtClean="0">
                <a:latin typeface="Arial" charset="0"/>
              </a:rPr>
              <a:t>: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 </a:t>
            </a:r>
          </a:p>
          <a:p>
            <a:pPr lvl="2" algn="just">
              <a:lnSpc>
                <a:spcPct val="80000"/>
              </a:lnSpc>
            </a:pPr>
            <a:r>
              <a:rPr lang="sr-Cyrl-CS" b="1" smtClean="0">
                <a:latin typeface="Arial" charset="0"/>
              </a:rPr>
              <a:t>ентеровируса</a:t>
            </a:r>
            <a:r>
              <a:rPr lang="sr-Latn-CS" b="1" smtClean="0">
                <a:latin typeface="Arial" charset="0"/>
              </a:rPr>
              <a:t> </a:t>
            </a:r>
          </a:p>
          <a:p>
            <a:pPr lvl="2" algn="just">
              <a:lnSpc>
                <a:spcPct val="80000"/>
              </a:lnSpc>
            </a:pPr>
            <a:r>
              <a:rPr lang="sr-Cyrl-CS" b="1" smtClean="0">
                <a:latin typeface="Arial" charset="0"/>
              </a:rPr>
              <a:t>ад</a:t>
            </a:r>
            <a:r>
              <a:rPr lang="sr-Latn-CS" b="1" smtClean="0">
                <a:latin typeface="Arial" charset="0"/>
              </a:rPr>
              <a:t>е</a:t>
            </a:r>
            <a:r>
              <a:rPr lang="sr-Cyrl-CS" b="1" smtClean="0">
                <a:latin typeface="Arial" charset="0"/>
              </a:rPr>
              <a:t>н</a:t>
            </a:r>
            <a:r>
              <a:rPr lang="sr-Latn-CS" b="1" smtClean="0">
                <a:latin typeface="Arial" charset="0"/>
              </a:rPr>
              <a:t>о</a:t>
            </a:r>
            <a:r>
              <a:rPr lang="sr-Cyrl-CS" b="1" smtClean="0">
                <a:latin typeface="Arial" charset="0"/>
              </a:rPr>
              <a:t>вируса</a:t>
            </a:r>
            <a:r>
              <a:rPr lang="sr-Latn-CS" b="1" smtClean="0">
                <a:latin typeface="Arial" charset="0"/>
              </a:rPr>
              <a:t> </a:t>
            </a:r>
          </a:p>
          <a:p>
            <a:pPr lvl="2" algn="just">
              <a:lnSpc>
                <a:spcPct val="80000"/>
              </a:lnSpc>
            </a:pPr>
            <a:r>
              <a:rPr lang="sr-Cyrl-CS" b="1" smtClean="0">
                <a:latin typeface="Arial" charset="0"/>
              </a:rPr>
              <a:t>вирус</a:t>
            </a:r>
            <a:r>
              <a:rPr lang="sr-Latn-CS" b="1" smtClean="0">
                <a:latin typeface="Arial" charset="0"/>
              </a:rPr>
              <a:t> </a:t>
            </a:r>
            <a:r>
              <a:rPr lang="en-US" b="1" smtClean="0">
                <a:latin typeface="Arial" charset="0"/>
              </a:rPr>
              <a:t>Hepatitis</a:t>
            </a:r>
            <a:r>
              <a:rPr lang="sr-Cyrl-CS" b="1" smtClean="0">
                <a:latin typeface="Arial" charset="0"/>
              </a:rPr>
              <a:t> </a:t>
            </a:r>
            <a:r>
              <a:rPr lang="en-US" b="1" smtClean="0">
                <a:latin typeface="Arial" charset="0"/>
              </a:rPr>
              <a:t>A</a:t>
            </a:r>
            <a:r>
              <a:rPr lang="sr-Cyrl-CS" b="1" smtClean="0">
                <a:latin typeface="Arial" charset="0"/>
              </a:rPr>
              <a:t> и </a:t>
            </a:r>
            <a:r>
              <a:rPr lang="en-US" b="1" smtClean="0">
                <a:latin typeface="Arial" charset="0"/>
              </a:rPr>
              <a:t>Hepati</a:t>
            </a:r>
            <a:r>
              <a:rPr lang="sr-Latn-CS" b="1" smtClean="0">
                <a:latin typeface="Arial" charset="0"/>
              </a:rPr>
              <a:t>t</a:t>
            </a:r>
            <a:r>
              <a:rPr lang="en-US" b="1" smtClean="0">
                <a:latin typeface="Arial" charset="0"/>
              </a:rPr>
              <a:t>is</a:t>
            </a:r>
            <a:r>
              <a:rPr lang="sr-Latn-CS" b="1" smtClean="0">
                <a:latin typeface="Arial" charset="0"/>
              </a:rPr>
              <a:t> </a:t>
            </a:r>
            <a:r>
              <a:rPr lang="en-US" b="1" smtClean="0">
                <a:latin typeface="Arial" charset="0"/>
              </a:rPr>
              <a:t>E</a:t>
            </a:r>
            <a:endParaRPr lang="sr-Latn-CS" b="1" smtClean="0">
              <a:latin typeface="Arial" charset="0"/>
            </a:endParaRPr>
          </a:p>
          <a:p>
            <a:pPr lvl="2" algn="just">
              <a:lnSpc>
                <a:spcPct val="80000"/>
              </a:lnSpc>
            </a:pPr>
            <a:r>
              <a:rPr lang="sr-Cyrl-CS" b="1" smtClean="0">
                <a:latin typeface="Arial" charset="0"/>
              </a:rPr>
              <a:t>цревно</a:t>
            </a:r>
            <a:r>
              <a:rPr lang="sr-Latn-CS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преношених</a:t>
            </a:r>
            <a:r>
              <a:rPr lang="sr-Latn-CS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вируса </a:t>
            </a:r>
            <a:r>
              <a:rPr lang="en-US" b="1" smtClean="0">
                <a:latin typeface="Arial" charset="0"/>
              </a:rPr>
              <a:t>NON</a:t>
            </a:r>
            <a:r>
              <a:rPr lang="sr-Latn-CS" b="1" smtClean="0">
                <a:latin typeface="Arial" charset="0"/>
              </a:rPr>
              <a:t>-</a:t>
            </a:r>
            <a:r>
              <a:rPr lang="en-US" b="1" smtClean="0">
                <a:latin typeface="Arial" charset="0"/>
              </a:rPr>
              <a:t>A</a:t>
            </a:r>
            <a:r>
              <a:rPr lang="sr-Latn-CS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и</a:t>
            </a:r>
            <a:r>
              <a:rPr lang="sr-Latn-CS" b="1" smtClean="0">
                <a:latin typeface="Arial" charset="0"/>
              </a:rPr>
              <a:t> </a:t>
            </a:r>
            <a:r>
              <a:rPr lang="en-US" b="1" smtClean="0">
                <a:latin typeface="Arial" charset="0"/>
              </a:rPr>
              <a:t>NON</a:t>
            </a:r>
            <a:r>
              <a:rPr lang="sr-Latn-CS" b="1" smtClean="0">
                <a:latin typeface="Arial" charset="0"/>
              </a:rPr>
              <a:t>-</a:t>
            </a:r>
            <a:r>
              <a:rPr lang="en-US" b="1" smtClean="0">
                <a:latin typeface="Arial" charset="0"/>
              </a:rPr>
              <a:t>B</a:t>
            </a:r>
            <a:r>
              <a:rPr lang="sr-Latn-CS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хепатитис</a:t>
            </a:r>
            <a:r>
              <a:rPr lang="sr-Latn-CS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вируса </a:t>
            </a:r>
            <a:endParaRPr lang="sr-Latn-CS" b="1" smtClean="0">
              <a:latin typeface="Arial" charset="0"/>
            </a:endParaRPr>
          </a:p>
          <a:p>
            <a:pPr lvl="2" algn="just">
              <a:lnSpc>
                <a:spcPct val="80000"/>
              </a:lnSpc>
            </a:pPr>
            <a:r>
              <a:rPr lang="en-US" b="1" smtClean="0">
                <a:latin typeface="Arial" charset="0"/>
              </a:rPr>
              <a:t>Noro</a:t>
            </a:r>
            <a:r>
              <a:rPr lang="sr-Cyrl-CS" b="1" smtClean="0">
                <a:latin typeface="Arial" charset="0"/>
              </a:rPr>
              <a:t> вируса</a:t>
            </a:r>
            <a:r>
              <a:rPr lang="sr-Latn-CS" b="1" smtClean="0">
                <a:latin typeface="Arial" charset="0"/>
              </a:rPr>
              <a:t> </a:t>
            </a:r>
          </a:p>
          <a:p>
            <a:pPr lvl="2" algn="just">
              <a:lnSpc>
                <a:spcPct val="80000"/>
              </a:lnSpc>
            </a:pPr>
            <a:r>
              <a:rPr lang="sr-Cyrl-CS" b="1" smtClean="0">
                <a:latin typeface="Arial" charset="0"/>
              </a:rPr>
              <a:t>ротавируса</a:t>
            </a:r>
            <a:endParaRPr lang="en-US" b="1" smtClean="0">
              <a:latin typeface="Arial" charset="0"/>
            </a:endParaRPr>
          </a:p>
        </p:txBody>
      </p:sp>
    </p:spTree>
  </p:cSld>
  <p:clrMapOvr>
    <a:masterClrMapping/>
  </p:clrMapOvr>
  <p:transition advTm="1656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807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0000CC"/>
                </a:solidFill>
                <a:latin typeface="HelveticaPlain" pitchFamily="2" charset="0"/>
              </a:rPr>
              <a:t>МИКРОБИОЛИ</a:t>
            </a:r>
            <a:r>
              <a:rPr lang="sr-Cyrl-CS" sz="2400" b="1" dirty="0">
                <a:solidFill>
                  <a:srgbClr val="0000CC"/>
                </a:solidFill>
                <a:latin typeface="HelveticaPlain" pitchFamily="2" charset="0"/>
              </a:rPr>
              <a:t>Ш</a:t>
            </a:r>
            <a:r>
              <a:rPr lang="en-US" sz="2400" b="1" dirty="0">
                <a:solidFill>
                  <a:srgbClr val="0000CC"/>
                </a:solidFill>
                <a:latin typeface="HelveticaPlain" pitchFamily="2" charset="0"/>
              </a:rPr>
              <a:t>КА СВОЈСТВА ВОДЕ ЗА ПИ</a:t>
            </a:r>
            <a:r>
              <a:rPr lang="sr-Cyrl-CS" sz="2400" b="1" dirty="0">
                <a:solidFill>
                  <a:srgbClr val="0000CC"/>
                </a:solidFill>
                <a:latin typeface="HelveticaPlain" pitchFamily="2" charset="0"/>
              </a:rPr>
              <a:t>Ћ</a:t>
            </a:r>
            <a:r>
              <a:rPr lang="en-US" sz="2400" b="1" dirty="0">
                <a:solidFill>
                  <a:srgbClr val="0000CC"/>
                </a:solidFill>
                <a:latin typeface="HelveticaPlain" pitchFamily="2" charset="0"/>
              </a:rPr>
              <a:t>Е</a:t>
            </a:r>
            <a:endParaRPr lang="sr-Latn-CS" sz="2400" b="1" dirty="0">
              <a:solidFill>
                <a:srgbClr val="0000CC"/>
              </a:solidFill>
            </a:endParaRPr>
          </a:p>
          <a:p>
            <a:pPr eaLnBrk="0" hangingPunct="0"/>
            <a:endParaRPr lang="sr-Latn-CS" sz="2400" b="1" dirty="0">
              <a:solidFill>
                <a:srgbClr val="0000CC"/>
              </a:solidFill>
            </a:endParaRPr>
          </a:p>
          <a:p>
            <a:pPr eaLnBrk="0" hangingPunct="0"/>
            <a:r>
              <a:rPr lang="sr-Latn-CS" sz="2400" dirty="0">
                <a:solidFill>
                  <a:srgbClr val="0000CC"/>
                </a:solidFill>
              </a:rPr>
              <a:t>Ниједна врста воде која се користи за пиће не сме да садржи:</a:t>
            </a:r>
            <a:endParaRPr lang="en-US" sz="2400" dirty="0">
              <a:solidFill>
                <a:srgbClr val="0000CC"/>
              </a:solidFill>
            </a:endParaRP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755650" y="1889125"/>
            <a:ext cx="77755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/>
              <a:t>	</a:t>
            </a:r>
            <a:r>
              <a:rPr lang="en-US" sz="2000" b="1">
                <a:latin typeface="Calibri" pitchFamily="34" charset="0"/>
              </a:rPr>
              <a:t>- бактерије salmonellae врсте, shigelae врсте, </a:t>
            </a:r>
            <a:r>
              <a:rPr lang="en-US" sz="2000" b="1" i="1">
                <a:latin typeface="Calibri" pitchFamily="34" charset="0"/>
              </a:rPr>
              <a:t>Vibrio cholerae</a:t>
            </a:r>
            <a:r>
              <a:rPr lang="en-US" sz="2000" b="1">
                <a:latin typeface="Calibri" pitchFamily="34" charset="0"/>
              </a:rPr>
              <a:t>, колиформне бактерије, стрептококе фекалног порекла, proteus врсте, </a:t>
            </a:r>
            <a:r>
              <a:rPr lang="en-US" sz="2000" b="1" i="1">
                <a:latin typeface="Calibri" pitchFamily="34" charset="0"/>
              </a:rPr>
              <a:t>Pseudomonas aeruginosa</a:t>
            </a:r>
            <a:r>
              <a:rPr lang="en-US" sz="2000" b="1">
                <a:latin typeface="Calibri" pitchFamily="34" charset="0"/>
              </a:rPr>
              <a:t> и друге патогене микроорганизме, </a:t>
            </a:r>
          </a:p>
          <a:p>
            <a:pPr eaLnBrk="0" hangingPunct="0"/>
            <a:r>
              <a:rPr lang="en-US" sz="2000" b="1">
                <a:latin typeface="Calibri" pitchFamily="34" charset="0"/>
              </a:rPr>
              <a:t>	</a:t>
            </a:r>
          </a:p>
          <a:p>
            <a:pPr eaLnBrk="0" hangingPunct="0"/>
            <a:r>
              <a:rPr lang="en-US" sz="2000" b="1">
                <a:latin typeface="Calibri" pitchFamily="34" charset="0"/>
              </a:rPr>
              <a:t>-цревне протозое, цревне хелминте и њихове развојне облике:</a:t>
            </a:r>
            <a:r>
              <a:rPr lang="sr-Latn-CS" sz="2000" b="1">
                <a:latin typeface="Calibri" pitchFamily="34" charset="0"/>
              </a:rPr>
              <a:t> </a:t>
            </a:r>
            <a:r>
              <a:rPr lang="en-US" sz="2000" b="1" i="1">
                <a:latin typeface="Calibri" pitchFamily="34" charset="0"/>
              </a:rPr>
              <a:t>Ascaris lumbricoides</a:t>
            </a:r>
            <a:r>
              <a:rPr lang="sr-Latn-CS" sz="2000" b="1">
                <a:latin typeface="Calibri" pitchFamily="34" charset="0"/>
              </a:rPr>
              <a:t> </a:t>
            </a:r>
            <a:r>
              <a:rPr lang="en-US" sz="2000" b="1">
                <a:latin typeface="Calibri" pitchFamily="34" charset="0"/>
              </a:rPr>
              <a:t>(jaja), </a:t>
            </a:r>
            <a:r>
              <a:rPr lang="en-US" sz="2000" b="1" i="1">
                <a:latin typeface="Calibri" pitchFamily="34" charset="0"/>
              </a:rPr>
              <a:t>Echinococcus granulosis</a:t>
            </a:r>
            <a:r>
              <a:rPr lang="en-US" sz="2000" b="1">
                <a:latin typeface="Calibri" pitchFamily="34" charset="0"/>
              </a:rPr>
              <a:t> (jaja), Entamoeba histolytica (цисте и вегетатаивне форме), Lamblia intestinalis, </a:t>
            </a:r>
            <a:r>
              <a:rPr lang="en-US" sz="2000" b="1" i="1">
                <a:latin typeface="Calibri" pitchFamily="34" charset="0"/>
              </a:rPr>
              <a:t>Taenia saginata</a:t>
            </a:r>
            <a:r>
              <a:rPr lang="en-US" sz="2000" b="1">
                <a:latin typeface="Calibri" pitchFamily="34" charset="0"/>
              </a:rPr>
              <a:t> (jaja), </a:t>
            </a:r>
            <a:r>
              <a:rPr lang="en-US" sz="2000" b="1" i="1">
                <a:latin typeface="Calibri" pitchFamily="34" charset="0"/>
              </a:rPr>
              <a:t>Naegleria spp.</a:t>
            </a:r>
            <a:r>
              <a:rPr lang="en-US" sz="2000" b="1">
                <a:latin typeface="Calibri" pitchFamily="34" charset="0"/>
              </a:rPr>
              <a:t>  </a:t>
            </a:r>
          </a:p>
          <a:p>
            <a:pPr eaLnBrk="0" hangingPunct="0"/>
            <a:r>
              <a:rPr lang="en-US" sz="2000" b="1">
                <a:latin typeface="Calibri" pitchFamily="34" charset="0"/>
              </a:rPr>
              <a:t>-вибрионе	</a:t>
            </a:r>
          </a:p>
          <a:p>
            <a:pPr eaLnBrk="0" hangingPunct="0"/>
            <a:endParaRPr lang="en-US" sz="2000" b="1">
              <a:latin typeface="Calibri" pitchFamily="34" charset="0"/>
            </a:endParaRPr>
          </a:p>
          <a:p>
            <a:pPr eaLnBrk="0" hangingPunct="0"/>
            <a:r>
              <a:rPr lang="en-US" sz="2000" b="1">
                <a:latin typeface="Calibri" pitchFamily="34" charset="0"/>
              </a:rPr>
              <a:t>-бактериофаге</a:t>
            </a:r>
          </a:p>
          <a:p>
            <a:pPr eaLnBrk="0" hangingPunct="0"/>
            <a:r>
              <a:rPr lang="en-US" sz="2000" b="1">
                <a:latin typeface="Calibri" pitchFamily="34" charset="0"/>
              </a:rPr>
              <a:t>	</a:t>
            </a:r>
          </a:p>
          <a:p>
            <a:pPr eaLnBrk="0" hangingPunct="0"/>
            <a:r>
              <a:rPr lang="en-US" sz="2000" b="1">
                <a:latin typeface="Calibri" pitchFamily="34" charset="0"/>
              </a:rPr>
              <a:t>-алге и др. микроорганизми који могу да измене изглед, мирис и укус воде</a:t>
            </a:r>
          </a:p>
          <a:p>
            <a:pPr eaLnBrk="0" hangingPunct="0"/>
            <a:endParaRPr lang="en-US" sz="2000" b="1">
              <a:latin typeface="Calibri" pitchFamily="34" charset="0"/>
            </a:endParaRPr>
          </a:p>
        </p:txBody>
      </p:sp>
    </p:spTree>
  </p:cSld>
  <p:clrMapOvr>
    <a:masterClrMapping/>
  </p:clrMapOvr>
  <p:transition advTm="1627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3850" y="433388"/>
            <a:ext cx="7772400" cy="54768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/>
              <a:t>ФИЗИЧКА</a:t>
            </a:r>
            <a:r>
              <a:rPr lang="sr-Latn-CS" sz="3200" b="1" smtClean="0"/>
              <a:t> </a:t>
            </a:r>
            <a:r>
              <a:rPr lang="sr-Cyrl-CS" sz="3200" b="1" smtClean="0"/>
              <a:t>СВОЈСТВА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r>
              <a:rPr lang="sr-Latn-CS" sz="3200" b="1" smtClean="0"/>
              <a:t> </a:t>
            </a:r>
            <a:r>
              <a:rPr lang="sr-Cyrl-CS" sz="3200" b="1" smtClean="0"/>
              <a:t>ЗА</a:t>
            </a:r>
            <a:r>
              <a:rPr lang="sr-Latn-CS" sz="3200" b="1" smtClean="0"/>
              <a:t> </a:t>
            </a:r>
            <a:r>
              <a:rPr lang="sr-Cyrl-CS" sz="3200" b="1" smtClean="0"/>
              <a:t>ПИЋЕ</a:t>
            </a:r>
            <a:endParaRPr lang="en-US" sz="3200" b="1" smtClean="0"/>
          </a:p>
        </p:txBody>
      </p:sp>
      <p:sp>
        <p:nvSpPr>
          <p:cNvPr id="104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57200" y="1890713"/>
            <a:ext cx="8291513" cy="4418012"/>
          </a:xfrm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800" b="1" smtClean="0"/>
              <a:t>ТЕМПЕРАТУРА</a:t>
            </a:r>
            <a:endParaRPr lang="sr-Latn-CS" sz="28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2800" b="1" smtClean="0"/>
          </a:p>
          <a:p>
            <a:pPr>
              <a:lnSpc>
                <a:spcPct val="80000"/>
              </a:lnSpc>
            </a:pPr>
            <a:r>
              <a:rPr lang="sr-Cyrl-CS" sz="2800" b="1" smtClean="0"/>
              <a:t>БОЈА</a:t>
            </a:r>
            <a:r>
              <a:rPr lang="sr-Latn-CS" sz="2800" b="1" smtClean="0"/>
              <a:t> </a:t>
            </a:r>
          </a:p>
          <a:p>
            <a:pPr>
              <a:lnSpc>
                <a:spcPct val="80000"/>
              </a:lnSpc>
            </a:pPr>
            <a:endParaRPr lang="sr-Latn-CS" sz="2800" b="1" smtClean="0"/>
          </a:p>
          <a:p>
            <a:pPr>
              <a:lnSpc>
                <a:spcPct val="80000"/>
              </a:lnSpc>
            </a:pPr>
            <a:r>
              <a:rPr lang="sr-Cyrl-CS" sz="2800" b="1" smtClean="0"/>
              <a:t>МУТНОЋА</a:t>
            </a:r>
            <a:endParaRPr lang="sr-Latn-CS" sz="28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2800" b="1" smtClean="0"/>
          </a:p>
          <a:p>
            <a:pPr>
              <a:lnSpc>
                <a:spcPct val="80000"/>
              </a:lnSpc>
            </a:pPr>
            <a:r>
              <a:rPr lang="sr-Cyrl-CS" sz="2800" b="1" smtClean="0"/>
              <a:t>МИРИС</a:t>
            </a:r>
            <a:endParaRPr lang="sr-Latn-CS" sz="28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800" b="1" smtClean="0"/>
              <a:t>  </a:t>
            </a:r>
          </a:p>
          <a:p>
            <a:pPr>
              <a:lnSpc>
                <a:spcPct val="80000"/>
              </a:lnSpc>
            </a:pPr>
            <a:r>
              <a:rPr lang="sr-Cyrl-CS" sz="2800" b="1" smtClean="0"/>
              <a:t>УКУС</a:t>
            </a:r>
            <a:endParaRPr lang="sr-Latn-CS" sz="28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28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800" b="1" smtClean="0">
                <a:solidFill>
                  <a:srgbClr val="000099"/>
                </a:solidFill>
              </a:rPr>
              <a:t>	</a:t>
            </a:r>
            <a:endParaRPr lang="sr-Cyrl-CS" sz="2800" b="1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advTm="240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3850" y="433388"/>
            <a:ext cx="7772400" cy="54768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/>
              <a:t>ФИЗИЧКА</a:t>
            </a:r>
            <a:r>
              <a:rPr lang="sr-Latn-CS" sz="3200" b="1" smtClean="0"/>
              <a:t> </a:t>
            </a:r>
            <a:r>
              <a:rPr lang="sr-Cyrl-CS" sz="3200" b="1" smtClean="0"/>
              <a:t>СВОЈСТВА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r>
              <a:rPr lang="sr-Latn-CS" sz="3200" b="1" smtClean="0"/>
              <a:t> </a:t>
            </a:r>
            <a:r>
              <a:rPr lang="sr-Cyrl-CS" sz="3200" b="1" smtClean="0"/>
              <a:t>ЗА</a:t>
            </a:r>
            <a:r>
              <a:rPr lang="sr-Latn-CS" sz="3200" b="1" smtClean="0"/>
              <a:t> </a:t>
            </a:r>
            <a:r>
              <a:rPr lang="sr-Cyrl-CS" sz="3200" b="1" smtClean="0"/>
              <a:t>ПИЋЕ</a:t>
            </a:r>
            <a:endParaRPr lang="en-US" sz="3200" b="1" smtClean="0"/>
          </a:p>
        </p:txBody>
      </p:sp>
      <p:sp>
        <p:nvSpPr>
          <p:cNvPr id="106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57200" y="1316038"/>
            <a:ext cx="8291513" cy="5364162"/>
          </a:xfrm>
          <a:ln/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ТЕМПЕРАТУРА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endParaRPr lang="sr-Latn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Сматра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најпогоднија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температура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</a:t>
            </a:r>
            <a:r>
              <a:rPr lang="sr-Latn-CS" sz="2400" b="1" smtClean="0">
                <a:latin typeface="Arial" charset="0"/>
              </a:rPr>
              <a:t> 8</a:t>
            </a:r>
            <a:r>
              <a:rPr lang="sr-Cyrl-CS" sz="2400" b="1" smtClean="0">
                <a:latin typeface="Arial" charset="0"/>
              </a:rPr>
              <a:t>ºС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</a:t>
            </a:r>
            <a:r>
              <a:rPr lang="sr-Latn-CS" sz="2400" b="1" smtClean="0">
                <a:latin typeface="Arial" charset="0"/>
              </a:rPr>
              <a:t> 1</a:t>
            </a:r>
            <a:r>
              <a:rPr lang="sr-Cyrl-CS" sz="2400" b="1" smtClean="0">
                <a:latin typeface="Arial" charset="0"/>
              </a:rPr>
              <a:t>2ºС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са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могућим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годишњим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колебањем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+/</a:t>
            </a:r>
            <a:r>
              <a:rPr lang="sr-Latn-C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 4ºС</a:t>
            </a:r>
            <a:r>
              <a:rPr lang="sr-Latn-C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Порастом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температуре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губи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питкост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па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већој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количини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утолила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жеђ</a:t>
            </a:r>
            <a:r>
              <a:rPr lang="sr-Latn-CS" sz="2400" b="1" smtClean="0">
                <a:latin typeface="Arial" charset="0"/>
              </a:rPr>
              <a:t>. </a:t>
            </a:r>
            <a:r>
              <a:rPr lang="sr-Cyrl-CS" sz="2400" b="1" smtClean="0">
                <a:latin typeface="Arial" charset="0"/>
              </a:rPr>
              <a:t>То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може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имати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штетне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последица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варење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цео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организам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Веће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варијације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температуре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која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користи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+/</a:t>
            </a:r>
            <a:r>
              <a:rPr lang="sr-Latn-C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4ºС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односу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спољну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температуру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ваздуха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представљају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знак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могуће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везе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површинским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водама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као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такве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нису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</p:txBody>
      </p:sp>
    </p:spTree>
  </p:cSld>
  <p:clrMapOvr>
    <a:masterClrMapping/>
  </p:clrMapOvr>
  <p:transition advTm="2182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3850" y="433388"/>
            <a:ext cx="7772400" cy="54768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>
            <a:normAutofit fontScale="90000"/>
          </a:bodyPr>
          <a:lstStyle/>
          <a:p>
            <a:pPr fontAlgn="auto"/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ФИЗИЧКА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СВОЈСТВА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ВОДЕ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ЗА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ПИЋЕ</a:t>
            </a:r>
            <a:endParaRPr lang="en-US" sz="3200" b="1">
              <a:solidFill>
                <a:srgbClr val="000099"/>
              </a:solidFill>
            </a:endParaRPr>
          </a:p>
        </p:txBody>
      </p:sp>
      <p:sp>
        <p:nvSpPr>
          <p:cNvPr id="108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1341438"/>
            <a:ext cx="8496300" cy="5256212"/>
          </a:xfrm>
          <a:ln/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БОЈА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endParaRPr lang="sr-Latn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Потиче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растворних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колоидних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неорганских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органских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материја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најчешће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биљног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порекла</a:t>
            </a:r>
            <a:r>
              <a:rPr lang="sr-Latn-CS" sz="2400" b="1" smtClean="0">
                <a:latin typeface="Arial" charset="0"/>
              </a:rPr>
              <a:t>.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Пожељно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буде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безбојна</a:t>
            </a:r>
            <a:r>
              <a:rPr lang="sr-Latn-C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</a:pPr>
            <a:endParaRPr lang="sr-Latn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МУТНОЋА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endParaRPr lang="sr-Latn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Потиче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суспендованих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органских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материја (песак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глина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гвожђе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манган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органске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суспензије)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lnSpc>
                <a:spcPct val="80000"/>
              </a:lnSpc>
            </a:pPr>
            <a:endParaRPr lang="sr-Latn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Вода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треба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бистра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нема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замућења (1,2-2,4  </a:t>
            </a:r>
            <a:r>
              <a:rPr lang="en-US" sz="2400" b="1" smtClean="0">
                <a:latin typeface="Arial" charset="0"/>
              </a:rPr>
              <a:t>NTU</a:t>
            </a:r>
            <a:r>
              <a:rPr lang="sr-Cyrl-CS" sz="2400" b="1" smtClean="0">
                <a:latin typeface="Arial" charset="0"/>
              </a:rPr>
              <a:t>)</a:t>
            </a:r>
            <a:r>
              <a:rPr lang="sr-Latn-CS" sz="2400" b="1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Cyrl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МУТНА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сматра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загађеном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водом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СМЕ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КОРИСТИТИ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!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1540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3850" y="433388"/>
            <a:ext cx="7772400" cy="54768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>
            <a:normAutofit fontScale="90000"/>
          </a:bodyPr>
          <a:lstStyle/>
          <a:p>
            <a:pPr fontAlgn="auto"/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ФИЗИЧКА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СВОЈСТВА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ВОДЕ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ЗА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ПИЋЕ</a:t>
            </a:r>
            <a:endParaRPr lang="en-US" sz="3200" b="1">
              <a:solidFill>
                <a:srgbClr val="000099"/>
              </a:solidFill>
            </a:endParaRPr>
          </a:p>
        </p:txBody>
      </p:sp>
      <p:sp>
        <p:nvSpPr>
          <p:cNvPr id="110" name="Rectangle 2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57200" y="1573213"/>
            <a:ext cx="8291513" cy="5168900"/>
          </a:xfrm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200" b="1" smtClean="0"/>
              <a:t>МИРИС</a:t>
            </a:r>
            <a:r>
              <a:rPr lang="sr-Latn-CS" sz="2200" b="1" smtClean="0"/>
              <a:t> </a:t>
            </a:r>
            <a:r>
              <a:rPr lang="sr-Cyrl-CS" sz="2200" b="1" smtClean="0"/>
              <a:t>ВОДЕ</a:t>
            </a:r>
            <a:endParaRPr lang="sr-Latn-CS" sz="22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10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200" b="1" smtClean="0"/>
              <a:t>	</a:t>
            </a:r>
            <a:r>
              <a:rPr lang="sr-Cyrl-CS" sz="2200" b="1" smtClean="0"/>
              <a:t>Дају</a:t>
            </a:r>
            <a:r>
              <a:rPr lang="sr-Latn-CS" sz="2200" b="1" smtClean="0"/>
              <a:t> </a:t>
            </a:r>
            <a:r>
              <a:rPr lang="sr-Cyrl-CS" sz="2200" b="1" smtClean="0"/>
              <a:t>различите</a:t>
            </a:r>
            <a:r>
              <a:rPr lang="sr-Latn-CS" sz="2200" b="1" smtClean="0"/>
              <a:t> </a:t>
            </a:r>
            <a:r>
              <a:rPr lang="sr-Cyrl-CS" sz="2200" b="1" smtClean="0"/>
              <a:t>материје</a:t>
            </a:r>
            <a:r>
              <a:rPr lang="sr-Latn-CS" sz="2200" b="1" smtClean="0"/>
              <a:t>: </a:t>
            </a:r>
            <a:r>
              <a:rPr lang="sr-Cyrl-CS" sz="2200" b="1" smtClean="0"/>
              <a:t>микроорганизми</a:t>
            </a:r>
            <a:r>
              <a:rPr lang="sr-Latn-CS" sz="2200" b="1" smtClean="0"/>
              <a:t>, </a:t>
            </a:r>
            <a:r>
              <a:rPr lang="sr-Cyrl-CS" sz="2200" b="1" smtClean="0"/>
              <a:t>алге</a:t>
            </a:r>
            <a:r>
              <a:rPr lang="sr-Latn-CS" sz="2200" b="1" smtClean="0"/>
              <a:t> </a:t>
            </a:r>
            <a:r>
              <a:rPr lang="sr-Cyrl-CS" sz="2200" b="1" smtClean="0"/>
              <a:t>и</a:t>
            </a:r>
            <a:r>
              <a:rPr lang="sr-Latn-CS" sz="2200" b="1" smtClean="0"/>
              <a:t> </a:t>
            </a:r>
            <a:r>
              <a:rPr lang="sr-Cyrl-CS" sz="2200" b="1" smtClean="0"/>
              <a:t>планктони</a:t>
            </a:r>
            <a:r>
              <a:rPr lang="sr-Latn-CS" sz="2200" b="1" smtClean="0"/>
              <a:t> </a:t>
            </a:r>
            <a:r>
              <a:rPr lang="sr-Cyrl-CS" sz="2200" b="1" smtClean="0"/>
              <a:t>у</a:t>
            </a:r>
            <a:r>
              <a:rPr lang="sr-Latn-CS" sz="2200" b="1" smtClean="0"/>
              <a:t> </a:t>
            </a:r>
            <a:r>
              <a:rPr lang="sr-Cyrl-CS" sz="2200" b="1" smtClean="0"/>
              <a:t>распадању</a:t>
            </a:r>
            <a:r>
              <a:rPr lang="sr-Latn-CS" sz="2200" b="1" smtClean="0"/>
              <a:t>, </a:t>
            </a:r>
            <a:r>
              <a:rPr lang="sr-Cyrl-CS" sz="2200" b="1" smtClean="0"/>
              <a:t>феноли</a:t>
            </a:r>
            <a:r>
              <a:rPr lang="sr-Latn-CS" sz="2200" b="1" smtClean="0"/>
              <a:t>, </a:t>
            </a:r>
            <a:r>
              <a:rPr lang="sr-Cyrl-CS" sz="2200" b="1" smtClean="0"/>
              <a:t>нафта</a:t>
            </a:r>
            <a:r>
              <a:rPr lang="sr-Latn-CS" sz="2200" b="1" smtClean="0"/>
              <a:t>, </a:t>
            </a:r>
            <a:r>
              <a:rPr lang="sr-Cyrl-CS" sz="2200" b="1" smtClean="0"/>
              <a:t>сумпорна</a:t>
            </a:r>
            <a:r>
              <a:rPr lang="sr-Latn-CS" sz="2200" b="1" smtClean="0"/>
              <a:t> </a:t>
            </a:r>
            <a:r>
              <a:rPr lang="sr-Cyrl-CS" sz="2200" b="1" smtClean="0"/>
              <a:t>једињења</a:t>
            </a:r>
            <a:r>
              <a:rPr lang="sr-Latn-CS" sz="2200" b="1" smtClean="0"/>
              <a:t>, </a:t>
            </a:r>
            <a:r>
              <a:rPr lang="sr-Cyrl-CS" sz="2200" b="1" smtClean="0"/>
              <a:t>отрови</a:t>
            </a:r>
            <a:r>
              <a:rPr lang="sr-Latn-CS" sz="2200" b="1" smtClean="0"/>
              <a:t>.</a:t>
            </a:r>
            <a:endParaRPr lang="sr-Cyrl-CS" sz="22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16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200" b="1" smtClean="0"/>
              <a:t>	</a:t>
            </a:r>
            <a:r>
              <a:rPr lang="sr-Cyrl-CS" sz="2200" b="1" smtClean="0"/>
              <a:t>Хигијенски</a:t>
            </a:r>
            <a:r>
              <a:rPr lang="sr-Latn-CS" sz="2200" b="1" smtClean="0"/>
              <a:t> </a:t>
            </a:r>
            <a:r>
              <a:rPr lang="sr-Cyrl-CS" sz="2200" b="1" smtClean="0"/>
              <a:t>исправна</a:t>
            </a:r>
            <a:r>
              <a:rPr lang="sr-Latn-CS" sz="2200" b="1" smtClean="0"/>
              <a:t> </a:t>
            </a:r>
            <a:r>
              <a:rPr lang="sr-Cyrl-CS" sz="2200" b="1" smtClean="0"/>
              <a:t>вода</a:t>
            </a:r>
            <a:r>
              <a:rPr lang="sr-Latn-CS" sz="2200" b="1" smtClean="0"/>
              <a:t> </a:t>
            </a:r>
            <a:r>
              <a:rPr lang="sr-Cyrl-CS" sz="2200" b="1" smtClean="0"/>
              <a:t>за</a:t>
            </a:r>
            <a:r>
              <a:rPr lang="sr-Latn-CS" sz="2200" b="1" smtClean="0"/>
              <a:t> </a:t>
            </a:r>
            <a:r>
              <a:rPr lang="sr-Cyrl-CS" sz="2200" b="1" smtClean="0"/>
              <a:t>пиће</a:t>
            </a:r>
            <a:r>
              <a:rPr lang="sr-Latn-CS" sz="2200" b="1" smtClean="0"/>
              <a:t>, </a:t>
            </a:r>
            <a:r>
              <a:rPr lang="sr-Cyrl-CS" sz="2200" b="1" smtClean="0"/>
              <a:t>која</a:t>
            </a:r>
            <a:r>
              <a:rPr lang="sr-Latn-CS" sz="2200" b="1" smtClean="0"/>
              <a:t> </a:t>
            </a:r>
            <a:r>
              <a:rPr lang="sr-Cyrl-CS" sz="2200" b="1" smtClean="0"/>
              <a:t>није</a:t>
            </a:r>
            <a:r>
              <a:rPr lang="sr-Latn-CS" sz="2200" b="1" smtClean="0"/>
              <a:t> </a:t>
            </a:r>
            <a:r>
              <a:rPr lang="sr-Cyrl-CS" sz="2200" b="1" smtClean="0"/>
              <a:t>хлорисана</a:t>
            </a:r>
            <a:r>
              <a:rPr lang="sr-Latn-CS" sz="2200" b="1" smtClean="0"/>
              <a:t>, </a:t>
            </a:r>
            <a:r>
              <a:rPr lang="sr-Cyrl-CS" sz="2200" b="1" smtClean="0"/>
              <a:t>треба</a:t>
            </a:r>
            <a:r>
              <a:rPr lang="sr-Latn-CS" sz="2200" b="1" smtClean="0"/>
              <a:t> </a:t>
            </a:r>
            <a:r>
              <a:rPr lang="sr-Cyrl-CS" sz="2200" b="1" smtClean="0"/>
              <a:t>да</a:t>
            </a:r>
            <a:r>
              <a:rPr lang="sr-Latn-CS" sz="2200" b="1" smtClean="0"/>
              <a:t> </a:t>
            </a:r>
            <a:r>
              <a:rPr lang="sr-Cyrl-CS" sz="2200" b="1" smtClean="0"/>
              <a:t>је</a:t>
            </a:r>
            <a:r>
              <a:rPr lang="sr-Latn-CS" sz="2200" b="1" smtClean="0"/>
              <a:t> </a:t>
            </a:r>
            <a:r>
              <a:rPr lang="sr-Cyrl-CS" sz="2200" b="1" smtClean="0"/>
              <a:t>БЕЗ</a:t>
            </a:r>
            <a:r>
              <a:rPr lang="sr-Latn-CS" sz="2200" b="1" smtClean="0"/>
              <a:t> </a:t>
            </a:r>
            <a:r>
              <a:rPr lang="sr-Cyrl-CS" sz="2200" b="1" smtClean="0"/>
              <a:t>МИРИСА</a:t>
            </a:r>
            <a:r>
              <a:rPr lang="sr-Latn-CS" sz="2200" b="1" smtClean="0"/>
              <a:t>.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Cyrl-CS" sz="2200" b="1" smtClean="0"/>
          </a:p>
          <a:p>
            <a:pPr>
              <a:lnSpc>
                <a:spcPct val="80000"/>
              </a:lnSpc>
            </a:pPr>
            <a:r>
              <a:rPr lang="sr-Cyrl-CS" sz="2200" b="1" smtClean="0"/>
              <a:t>УКУС</a:t>
            </a:r>
            <a:r>
              <a:rPr lang="sr-Latn-CS" sz="2200" b="1" smtClean="0"/>
              <a:t> </a:t>
            </a:r>
            <a:r>
              <a:rPr lang="sr-Cyrl-CS" sz="2200" b="1" smtClean="0"/>
              <a:t>ВОДЕ</a:t>
            </a:r>
            <a:endParaRPr lang="sr-Latn-CS" sz="22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10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200" b="1" smtClean="0"/>
              <a:t>	</a:t>
            </a:r>
            <a:r>
              <a:rPr lang="sr-Cyrl-CS" sz="2200" b="1" smtClean="0"/>
              <a:t>Разне</a:t>
            </a:r>
            <a:r>
              <a:rPr lang="sr-Latn-CS" sz="2200" b="1" smtClean="0"/>
              <a:t> </a:t>
            </a:r>
            <a:r>
              <a:rPr lang="sr-Cyrl-CS" sz="2200" b="1" smtClean="0"/>
              <a:t>органске</a:t>
            </a:r>
            <a:r>
              <a:rPr lang="sr-Latn-CS" sz="2200" b="1" smtClean="0"/>
              <a:t> </a:t>
            </a:r>
            <a:r>
              <a:rPr lang="sr-Cyrl-CS" sz="2200" b="1" smtClean="0"/>
              <a:t>и</a:t>
            </a:r>
            <a:r>
              <a:rPr lang="sr-Latn-CS" sz="2200" b="1" smtClean="0"/>
              <a:t> </a:t>
            </a:r>
            <a:r>
              <a:rPr lang="sr-Cyrl-CS" sz="2200" b="1" smtClean="0"/>
              <a:t>минералне</a:t>
            </a:r>
            <a:r>
              <a:rPr lang="sr-Latn-CS" sz="2200" b="1" smtClean="0"/>
              <a:t> </a:t>
            </a:r>
            <a:r>
              <a:rPr lang="sr-Cyrl-CS" sz="2200" b="1" smtClean="0"/>
              <a:t>материје</a:t>
            </a:r>
            <a:r>
              <a:rPr lang="sr-Latn-CS" sz="2200" b="1" smtClean="0"/>
              <a:t> </a:t>
            </a:r>
            <a:r>
              <a:rPr lang="sr-Cyrl-CS" sz="2200" b="1" smtClean="0"/>
              <a:t>дају</a:t>
            </a:r>
            <a:r>
              <a:rPr lang="sr-Latn-CS" sz="2200" b="1" smtClean="0"/>
              <a:t> </a:t>
            </a:r>
            <a:r>
              <a:rPr lang="sr-Cyrl-CS" sz="2200" b="1" smtClean="0"/>
              <a:t>укус</a:t>
            </a:r>
            <a:r>
              <a:rPr lang="sr-Latn-CS" sz="2200" b="1" smtClean="0"/>
              <a:t> </a:t>
            </a:r>
            <a:r>
              <a:rPr lang="sr-Cyrl-CS" sz="2200" b="1" smtClean="0"/>
              <a:t>води</a:t>
            </a:r>
            <a:r>
              <a:rPr lang="sr-Latn-CS" sz="2200" b="1" smtClean="0"/>
              <a:t> (</a:t>
            </a:r>
            <a:r>
              <a:rPr lang="sr-Cyrl-CS" sz="2200" b="1" smtClean="0"/>
              <a:t>пример</a:t>
            </a:r>
            <a:r>
              <a:rPr lang="sr-Latn-CS" sz="2200" b="1" smtClean="0"/>
              <a:t>. </a:t>
            </a:r>
            <a:r>
              <a:rPr lang="en-US" sz="2200" b="1" smtClean="0"/>
              <a:t>Fe</a:t>
            </a:r>
            <a:r>
              <a:rPr lang="sr-Latn-CS" sz="2200" b="1" smtClean="0"/>
              <a:t>, </a:t>
            </a:r>
            <a:r>
              <a:rPr lang="en-US" sz="2200" b="1" smtClean="0"/>
              <a:t>Mn</a:t>
            </a:r>
            <a:r>
              <a:rPr lang="sr-Latn-CS" sz="2200" b="1" smtClean="0"/>
              <a:t>, </a:t>
            </a:r>
            <a:r>
              <a:rPr lang="sr-Cyrl-CS" sz="2200" b="1" smtClean="0"/>
              <a:t>алге</a:t>
            </a:r>
            <a:r>
              <a:rPr lang="sr-Latn-CS" sz="2200" b="1" smtClean="0"/>
              <a:t>, </a:t>
            </a:r>
            <a:r>
              <a:rPr lang="sr-Cyrl-CS" sz="2200" b="1" smtClean="0"/>
              <a:t>хуминске</a:t>
            </a:r>
            <a:r>
              <a:rPr lang="sr-Latn-CS" sz="2200" b="1" smtClean="0"/>
              <a:t> </a:t>
            </a:r>
            <a:r>
              <a:rPr lang="sr-Cyrl-CS" sz="2200" b="1" smtClean="0"/>
              <a:t>киселине</a:t>
            </a:r>
            <a:r>
              <a:rPr lang="sr-Latn-CS" sz="2200" b="1" smtClean="0"/>
              <a:t> </a:t>
            </a:r>
            <a:r>
              <a:rPr lang="sr-Cyrl-CS" sz="2200" b="1" smtClean="0"/>
              <a:t>дају</a:t>
            </a:r>
            <a:r>
              <a:rPr lang="sr-Latn-CS" sz="2200" b="1" smtClean="0"/>
              <a:t> </a:t>
            </a:r>
            <a:r>
              <a:rPr lang="sr-Cyrl-CS" sz="2200" b="1" smtClean="0"/>
              <a:t>мастиљав</a:t>
            </a:r>
            <a:r>
              <a:rPr lang="sr-Latn-CS" sz="2200" b="1" smtClean="0"/>
              <a:t> </a:t>
            </a:r>
            <a:r>
              <a:rPr lang="sr-Cyrl-CS" sz="2200" b="1" smtClean="0"/>
              <a:t>укус</a:t>
            </a:r>
            <a:r>
              <a:rPr lang="sr-Latn-CS" sz="2200" b="1" smtClean="0"/>
              <a:t>, </a:t>
            </a:r>
            <a:r>
              <a:rPr lang="sr-Cyrl-CS" sz="2200" b="1" smtClean="0"/>
              <a:t>повећан</a:t>
            </a:r>
            <a:r>
              <a:rPr lang="sr-Latn-CS" sz="2200" b="1" smtClean="0"/>
              <a:t> </a:t>
            </a:r>
            <a:r>
              <a:rPr lang="sr-Cyrl-CS" sz="2200" b="1" smtClean="0"/>
              <a:t>садржај</a:t>
            </a:r>
            <a:r>
              <a:rPr lang="sr-Latn-CS" sz="2200" b="1" smtClean="0"/>
              <a:t> </a:t>
            </a:r>
            <a:r>
              <a:rPr lang="sr-Cyrl-CS" sz="2200" b="1" smtClean="0"/>
              <a:t>хлорида</a:t>
            </a:r>
            <a:r>
              <a:rPr lang="sr-Latn-CS" sz="2200" b="1" smtClean="0"/>
              <a:t> </a:t>
            </a:r>
            <a:r>
              <a:rPr lang="sr-Cyrl-CS" sz="2200" b="1" smtClean="0"/>
              <a:t>даје</a:t>
            </a:r>
            <a:r>
              <a:rPr lang="sr-Latn-CS" sz="2200" b="1" smtClean="0"/>
              <a:t> </a:t>
            </a:r>
            <a:r>
              <a:rPr lang="sr-Cyrl-CS" sz="2200" b="1" smtClean="0"/>
              <a:t>води</a:t>
            </a:r>
            <a:r>
              <a:rPr lang="sr-Latn-CS" sz="2200" b="1" smtClean="0"/>
              <a:t> </a:t>
            </a:r>
            <a:r>
              <a:rPr lang="sr-Cyrl-CS" sz="2200" b="1" smtClean="0"/>
              <a:t>слан</a:t>
            </a:r>
            <a:r>
              <a:rPr lang="sr-Latn-CS" sz="2200" b="1" smtClean="0"/>
              <a:t> </a:t>
            </a:r>
            <a:r>
              <a:rPr lang="sr-Cyrl-CS" sz="2200" b="1" smtClean="0"/>
              <a:t>укус</a:t>
            </a:r>
            <a:r>
              <a:rPr lang="sr-Latn-CS" sz="2200" b="1" smtClean="0"/>
              <a:t> </a:t>
            </a:r>
            <a:r>
              <a:rPr lang="sr-Cyrl-CS" sz="2200" b="1" smtClean="0"/>
              <a:t>и</a:t>
            </a:r>
            <a:r>
              <a:rPr lang="sr-Latn-CS" sz="2200" b="1" smtClean="0"/>
              <a:t> </a:t>
            </a:r>
            <a:r>
              <a:rPr lang="sr-Cyrl-CS" sz="2200" b="1" smtClean="0"/>
              <a:t>др</a:t>
            </a:r>
            <a:r>
              <a:rPr lang="sr-Latn-CS" sz="2200" b="1" smtClean="0"/>
              <a:t>.)</a:t>
            </a:r>
            <a:endParaRPr lang="sr-Cyrl-CS" sz="22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16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200" b="1" smtClean="0"/>
              <a:t>	</a:t>
            </a:r>
            <a:r>
              <a:rPr lang="sr-Cyrl-CS" sz="2200" b="1" smtClean="0"/>
              <a:t>Хигијенски</a:t>
            </a:r>
            <a:r>
              <a:rPr lang="sr-Latn-CS" sz="2200" b="1" smtClean="0"/>
              <a:t> </a:t>
            </a:r>
            <a:r>
              <a:rPr lang="sr-Cyrl-CS" sz="2200" b="1" smtClean="0"/>
              <a:t>исправна</a:t>
            </a:r>
            <a:r>
              <a:rPr lang="sr-Latn-CS" sz="2200" b="1" smtClean="0"/>
              <a:t> </a:t>
            </a:r>
            <a:r>
              <a:rPr lang="sr-Cyrl-CS" sz="2200" b="1" smtClean="0"/>
              <a:t>вода</a:t>
            </a:r>
            <a:r>
              <a:rPr lang="sr-Latn-CS" sz="2200" b="1" smtClean="0"/>
              <a:t> </a:t>
            </a:r>
            <a:r>
              <a:rPr lang="sr-Cyrl-CS" sz="2200" b="1" smtClean="0"/>
              <a:t>за</a:t>
            </a:r>
            <a:r>
              <a:rPr lang="sr-Latn-CS" sz="2200" b="1" smtClean="0"/>
              <a:t> </a:t>
            </a:r>
            <a:r>
              <a:rPr lang="sr-Cyrl-CS" sz="2200" b="1" smtClean="0"/>
              <a:t>пиће</a:t>
            </a:r>
            <a:r>
              <a:rPr lang="sr-Latn-CS" sz="2200" b="1" smtClean="0"/>
              <a:t> </a:t>
            </a:r>
            <a:r>
              <a:rPr lang="sr-Cyrl-CS" sz="2200" b="1" smtClean="0"/>
              <a:t>има</a:t>
            </a:r>
            <a:r>
              <a:rPr lang="sr-Latn-CS" sz="2200" b="1" smtClean="0"/>
              <a:t> </a:t>
            </a:r>
            <a:r>
              <a:rPr lang="sr-Cyrl-CS" sz="2200" b="1" smtClean="0"/>
              <a:t>ПРИЈАТАН</a:t>
            </a:r>
            <a:r>
              <a:rPr lang="sr-Latn-CS" sz="2200" b="1" smtClean="0"/>
              <a:t> </a:t>
            </a:r>
            <a:r>
              <a:rPr lang="sr-Cyrl-CS" sz="2200" b="1" smtClean="0"/>
              <a:t>УКУС</a:t>
            </a:r>
            <a:r>
              <a:rPr lang="sr-Latn-CS" sz="2200" b="1" smtClean="0"/>
              <a:t>. </a:t>
            </a:r>
            <a:r>
              <a:rPr lang="sr-Cyrl-CS" sz="2200" b="1" smtClean="0"/>
              <a:t>Не</a:t>
            </a:r>
            <a:r>
              <a:rPr lang="sr-Latn-CS" sz="2200" b="1" smtClean="0"/>
              <a:t> </a:t>
            </a:r>
            <a:r>
              <a:rPr lang="sr-Cyrl-CS" sz="2200" b="1" smtClean="0"/>
              <a:t>сме</a:t>
            </a:r>
            <a:r>
              <a:rPr lang="sr-Latn-CS" sz="2200" b="1" smtClean="0"/>
              <a:t> </a:t>
            </a:r>
            <a:r>
              <a:rPr lang="sr-Cyrl-CS" sz="2200" b="1" smtClean="0"/>
              <a:t>бити</a:t>
            </a:r>
            <a:r>
              <a:rPr lang="sr-Latn-CS" sz="2200" b="1" smtClean="0"/>
              <a:t> </a:t>
            </a:r>
            <a:r>
              <a:rPr lang="sr-Cyrl-CS" sz="2200" b="1" smtClean="0"/>
              <a:t>слана</a:t>
            </a:r>
            <a:r>
              <a:rPr lang="sr-Latn-CS" sz="2200" b="1" smtClean="0"/>
              <a:t>, </a:t>
            </a:r>
            <a:r>
              <a:rPr lang="sr-Cyrl-CS" sz="2200" b="1" smtClean="0"/>
              <a:t>горка</a:t>
            </a:r>
            <a:r>
              <a:rPr lang="sr-Latn-CS" sz="2200" b="1" smtClean="0"/>
              <a:t> или </a:t>
            </a:r>
            <a:r>
              <a:rPr lang="sr-Cyrl-CS" sz="2200" b="1" smtClean="0"/>
              <a:t>сладуњава</a:t>
            </a:r>
            <a:endParaRPr lang="en-US" sz="2200" b="1" smtClean="0"/>
          </a:p>
        </p:txBody>
      </p:sp>
    </p:spTree>
  </p:cSld>
  <p:clrMapOvr>
    <a:masterClrMapping/>
  </p:clrMapOvr>
  <p:transition advTm="2137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Times New Roman" pitchFamily="18" charset="0"/>
                <a:sym typeface="Wingdings"/>
              </a:rPr>
              <a:t>О</a:t>
            </a:r>
            <a:r>
              <a:rPr lang="sr-Latn-BA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Times New Roman" pitchFamily="18" charset="0"/>
                <a:sym typeface="Wingdings"/>
              </a:rPr>
              <a:t>ВОДИ</a:t>
            </a:r>
            <a:endParaRPr lang="en-US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46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0" y="1828800"/>
            <a:ext cx="8229600" cy="4114800"/>
          </a:xfrm>
          <a:ln/>
        </p:spPr>
        <p:txBody>
          <a:bodyPr/>
          <a:lstStyle/>
          <a:p>
            <a:pPr algn="just"/>
            <a:r>
              <a:rPr lang="sr-Cyrl-CS" sz="2400" b="1" smtClean="0">
                <a:latin typeface="Arial" charset="0"/>
              </a:rPr>
              <a:t>Вода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најраспрострањенија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материја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природи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основни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предуслов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опстанак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свих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живих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бића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планети</a:t>
            </a:r>
            <a:r>
              <a:rPr lang="en-US" sz="2400" b="1" smtClean="0">
                <a:latin typeface="Arial" charset="0"/>
              </a:rPr>
              <a:t>. </a:t>
            </a:r>
            <a:endParaRPr lang="sr-Latn-CS" sz="2400" b="1" smtClean="0">
              <a:latin typeface="Arial" charset="0"/>
            </a:endParaRPr>
          </a:p>
          <a:p>
            <a:pPr algn="just"/>
            <a:r>
              <a:rPr lang="sr-Cyrl-CS" sz="2400" b="1" smtClean="0"/>
              <a:t>Својим</a:t>
            </a:r>
            <a:r>
              <a:rPr lang="sr-Latn-CS" sz="2400" b="1" smtClean="0"/>
              <a:t> </a:t>
            </a:r>
            <a:r>
              <a:rPr lang="sr-Cyrl-CS" sz="2400" b="1" smtClean="0"/>
              <a:t>физичким</a:t>
            </a:r>
            <a:r>
              <a:rPr lang="sr-Latn-CS" sz="2400" b="1" smtClean="0"/>
              <a:t>, </a:t>
            </a:r>
            <a:r>
              <a:rPr lang="sr-Cyrl-CS" sz="2400" b="1" smtClean="0"/>
              <a:t>хемијским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биолошким</a:t>
            </a:r>
            <a:r>
              <a:rPr lang="sr-Latn-CS" sz="2400" b="1" smtClean="0"/>
              <a:t> </a:t>
            </a:r>
            <a:r>
              <a:rPr lang="sr-Cyrl-CS" sz="2400" b="1" smtClean="0"/>
              <a:t>својствима</a:t>
            </a:r>
            <a:r>
              <a:rPr lang="sr-Latn-CS" sz="2400" b="1" smtClean="0"/>
              <a:t> </a:t>
            </a:r>
            <a:r>
              <a:rPr lang="sr-Cyrl-CS" sz="2400" b="1" smtClean="0"/>
              <a:t>вода</a:t>
            </a:r>
            <a:r>
              <a:rPr lang="sr-Latn-CS" sz="2400" b="1" smtClean="0"/>
              <a:t> </a:t>
            </a:r>
            <a:r>
              <a:rPr lang="sr-Cyrl-CS" sz="2400" b="1" smtClean="0"/>
              <a:t>за</a:t>
            </a:r>
            <a:r>
              <a:rPr lang="sr-Latn-CS" sz="2400" b="1" smtClean="0"/>
              <a:t> </a:t>
            </a:r>
            <a:r>
              <a:rPr lang="sr-Cyrl-CS" sz="2400" b="1" smtClean="0"/>
              <a:t>пиће</a:t>
            </a:r>
            <a:r>
              <a:rPr lang="sr-Latn-CS" sz="2400" b="1" smtClean="0"/>
              <a:t> </a:t>
            </a:r>
            <a:r>
              <a:rPr lang="sr-Cyrl-CS" sz="2400" b="1" smtClean="0"/>
              <a:t>може</a:t>
            </a:r>
            <a:r>
              <a:rPr lang="sr-Latn-CS" sz="2400" b="1" smtClean="0"/>
              <a:t> </a:t>
            </a:r>
            <a:r>
              <a:rPr lang="sr-Cyrl-CS" sz="2400" b="1" smtClean="0"/>
              <a:t>оштетити</a:t>
            </a:r>
            <a:r>
              <a:rPr lang="sr-Latn-CS" sz="2400" b="1" smtClean="0"/>
              <a:t> </a:t>
            </a:r>
            <a:r>
              <a:rPr lang="sr-Cyrl-CS" sz="2400" b="1" smtClean="0"/>
              <a:t>здравље</a:t>
            </a:r>
            <a:r>
              <a:rPr lang="sr-Latn-CS" sz="2400" b="1" smtClean="0"/>
              <a:t>.</a:t>
            </a:r>
            <a:endParaRPr lang="sr-Cyrl-CS" sz="2400" b="1" smtClean="0"/>
          </a:p>
          <a:p>
            <a:pPr algn="just"/>
            <a:r>
              <a:rPr lang="sr-Cyrl-CS" sz="2400" b="1" smtClean="0"/>
              <a:t>Посебан</a:t>
            </a:r>
            <a:r>
              <a:rPr lang="sr-Latn-CS" sz="2400" b="1" smtClean="0"/>
              <a:t> </a:t>
            </a:r>
            <a:r>
              <a:rPr lang="sr-Cyrl-CS" sz="2400" b="1" smtClean="0"/>
              <a:t>значај</a:t>
            </a:r>
            <a:r>
              <a:rPr lang="sr-Latn-CS" sz="2400" b="1" smtClean="0"/>
              <a:t> </a:t>
            </a:r>
            <a:r>
              <a:rPr lang="sr-Cyrl-CS" sz="2400" b="1" smtClean="0"/>
              <a:t>има</a:t>
            </a:r>
            <a:r>
              <a:rPr lang="sr-Latn-CS" sz="2400" b="1" smtClean="0"/>
              <a:t> </a:t>
            </a:r>
            <a:r>
              <a:rPr lang="sr-Cyrl-CS" sz="2400" b="1" smtClean="0"/>
              <a:t>вода</a:t>
            </a:r>
            <a:r>
              <a:rPr lang="sr-Latn-CS" sz="2400" b="1" smtClean="0"/>
              <a:t> </a:t>
            </a:r>
            <a:r>
              <a:rPr lang="sr-Cyrl-CS" sz="2400" b="1" smtClean="0"/>
              <a:t>као</a:t>
            </a:r>
            <a:r>
              <a:rPr lang="sr-Latn-CS" sz="2400" b="1" smtClean="0"/>
              <a:t> </a:t>
            </a:r>
            <a:r>
              <a:rPr lang="sr-Cyrl-CS" sz="2400" b="1" smtClean="0"/>
              <a:t>пут</a:t>
            </a:r>
            <a:r>
              <a:rPr lang="sr-Latn-CS" sz="2400" b="1" smtClean="0"/>
              <a:t> </a:t>
            </a:r>
            <a:r>
              <a:rPr lang="sr-Cyrl-CS" sz="2400" b="1" smtClean="0"/>
              <a:t>којим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преносе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шире</a:t>
            </a:r>
            <a:r>
              <a:rPr lang="sr-Latn-CS" sz="2400" b="1" smtClean="0"/>
              <a:t> </a:t>
            </a:r>
            <a:r>
              <a:rPr lang="sr-Cyrl-CS" sz="2400" b="1" smtClean="0"/>
              <a:t>узрочници</a:t>
            </a:r>
            <a:r>
              <a:rPr lang="sr-Latn-CS" sz="2400" b="1" smtClean="0"/>
              <a:t> </a:t>
            </a:r>
            <a:r>
              <a:rPr lang="sr-Cyrl-CS" sz="2400" b="1" smtClean="0"/>
              <a:t>заразних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незаразних</a:t>
            </a:r>
            <a:r>
              <a:rPr lang="sr-Latn-CS" sz="2400" b="1" smtClean="0"/>
              <a:t> </a:t>
            </a:r>
            <a:r>
              <a:rPr lang="sr-Cyrl-CS" sz="2400" b="1" smtClean="0"/>
              <a:t>болести</a:t>
            </a:r>
            <a:r>
              <a:rPr lang="sr-Latn-CS" sz="2400" b="1" smtClean="0"/>
              <a:t>.</a:t>
            </a:r>
            <a:endParaRPr lang="en-US" sz="2400" b="1" smtClean="0"/>
          </a:p>
          <a:p>
            <a:pPr algn="just"/>
            <a:endParaRPr lang="en-US" sz="3600" smtClean="0">
              <a:latin typeface="Times New Roman" pitchFamily="18" charset="0"/>
            </a:endParaRPr>
          </a:p>
        </p:txBody>
      </p:sp>
      <p:pic>
        <p:nvPicPr>
          <p:cNvPr id="3076" name="Picture 4" descr="voda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3132138" y="4724400"/>
            <a:ext cx="1944687" cy="184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7" name="Picture 6" descr="MOLEKUL VODE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2209800" cy="185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advTm="14355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3850" y="433388"/>
            <a:ext cx="7772400" cy="54768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/>
              <a:t>ФИЗИЧКА</a:t>
            </a:r>
            <a:r>
              <a:rPr lang="sr-Latn-CS" sz="3200" b="1" smtClean="0"/>
              <a:t> </a:t>
            </a:r>
            <a:r>
              <a:rPr lang="sr-Cyrl-CS" sz="3200" b="1" smtClean="0"/>
              <a:t>СВОЈСТВА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r>
              <a:rPr lang="sr-Latn-CS" sz="3200" b="1" smtClean="0"/>
              <a:t> </a:t>
            </a:r>
            <a:r>
              <a:rPr lang="sr-Cyrl-CS" sz="3200" b="1" smtClean="0"/>
              <a:t>ЗА</a:t>
            </a:r>
            <a:r>
              <a:rPr lang="sr-Latn-CS" sz="3200" b="1" smtClean="0"/>
              <a:t> </a:t>
            </a:r>
            <a:r>
              <a:rPr lang="sr-Cyrl-CS" sz="3200" b="1" smtClean="0"/>
              <a:t>ПИЋЕ</a:t>
            </a:r>
            <a:endParaRPr lang="en-US" sz="3200" b="1" smtClean="0"/>
          </a:p>
        </p:txBody>
      </p:sp>
      <p:sp>
        <p:nvSpPr>
          <p:cNvPr id="112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2347913"/>
            <a:ext cx="8496300" cy="2376487"/>
          </a:xfrm>
          <a:ln/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sr-Latn-CS" b="1" smtClean="0"/>
              <a:t>	</a:t>
            </a:r>
            <a:r>
              <a:rPr lang="sr-Cyrl-CS" sz="2800" b="1" smtClean="0"/>
              <a:t>Пожељно</a:t>
            </a:r>
            <a:r>
              <a:rPr lang="sr-Latn-CS" sz="2800" b="1" smtClean="0"/>
              <a:t> </a:t>
            </a:r>
            <a:r>
              <a:rPr lang="sr-Cyrl-CS" sz="2800" b="1" smtClean="0"/>
              <a:t>је</a:t>
            </a:r>
            <a:r>
              <a:rPr lang="sr-Latn-CS" sz="2800" b="1" smtClean="0"/>
              <a:t> </a:t>
            </a:r>
            <a:r>
              <a:rPr lang="sr-Cyrl-CS" sz="2800" b="1" smtClean="0"/>
              <a:t>да</a:t>
            </a:r>
            <a:r>
              <a:rPr lang="sr-Latn-CS" sz="2800" b="1" smtClean="0"/>
              <a:t> </a:t>
            </a:r>
            <a:r>
              <a:rPr lang="sr-Cyrl-CS" sz="2800" b="1" smtClean="0"/>
              <a:t>сви</a:t>
            </a:r>
            <a:r>
              <a:rPr lang="sr-Latn-CS" sz="2800" b="1" smtClean="0"/>
              <a:t> </a:t>
            </a:r>
            <a:r>
              <a:rPr lang="sr-Cyrl-CS" sz="2800" b="1" smtClean="0"/>
              <a:t>показатељи</a:t>
            </a:r>
            <a:r>
              <a:rPr lang="sr-Latn-CS" sz="2800" b="1" smtClean="0"/>
              <a:t> </a:t>
            </a:r>
            <a:r>
              <a:rPr lang="sr-Cyrl-CS" sz="2800" b="1" smtClean="0"/>
              <a:t>физичке</a:t>
            </a:r>
            <a:r>
              <a:rPr lang="sr-Latn-CS" sz="2800" b="1" smtClean="0"/>
              <a:t> </a:t>
            </a:r>
            <a:r>
              <a:rPr lang="sr-Cyrl-CS" sz="2800" b="1" smtClean="0"/>
              <a:t>исправности</a:t>
            </a:r>
            <a:r>
              <a:rPr lang="sr-Latn-CS" sz="2800" b="1" smtClean="0"/>
              <a:t> </a:t>
            </a:r>
            <a:r>
              <a:rPr lang="sr-Cyrl-CS" sz="2800" b="1" smtClean="0"/>
              <a:t>воде</a:t>
            </a:r>
            <a:r>
              <a:rPr lang="sr-Latn-CS" sz="2800" b="1" smtClean="0"/>
              <a:t> </a:t>
            </a:r>
            <a:r>
              <a:rPr lang="sr-Cyrl-CS" sz="2800" b="1" smtClean="0"/>
              <a:t>за</a:t>
            </a:r>
            <a:r>
              <a:rPr lang="sr-Latn-CS" sz="2800" b="1" smtClean="0"/>
              <a:t> </a:t>
            </a:r>
            <a:r>
              <a:rPr lang="sr-Cyrl-CS" sz="2800" b="1" smtClean="0"/>
              <a:t>пиће</a:t>
            </a:r>
            <a:r>
              <a:rPr lang="sr-Latn-CS" sz="2800" b="1" smtClean="0"/>
              <a:t> </a:t>
            </a:r>
            <a:r>
              <a:rPr lang="sr-Cyrl-CS" sz="2800" b="1" smtClean="0"/>
              <a:t>су</a:t>
            </a:r>
            <a:r>
              <a:rPr lang="sr-Latn-CS" sz="2800" b="1" smtClean="0"/>
              <a:t> </a:t>
            </a:r>
            <a:r>
              <a:rPr lang="sr-Cyrl-CS" sz="2800" b="1" smtClean="0"/>
              <a:t>константни</a:t>
            </a:r>
            <a:r>
              <a:rPr lang="sr-Latn-CS" sz="2800" b="1" smtClean="0"/>
              <a:t>, </a:t>
            </a:r>
            <a:r>
              <a:rPr lang="sr-Cyrl-CS" sz="2800" b="1" smtClean="0"/>
              <a:t>да</a:t>
            </a:r>
            <a:r>
              <a:rPr lang="sr-Latn-CS" sz="2800" b="1" smtClean="0"/>
              <a:t> </a:t>
            </a:r>
            <a:r>
              <a:rPr lang="sr-Cyrl-CS" sz="2800" b="1" smtClean="0"/>
              <a:t>не</a:t>
            </a:r>
            <a:r>
              <a:rPr lang="sr-Latn-CS" sz="2800" b="1" smtClean="0"/>
              <a:t> </a:t>
            </a:r>
            <a:r>
              <a:rPr lang="sr-Cyrl-CS" sz="2800" b="1" smtClean="0"/>
              <a:t>варирају</a:t>
            </a:r>
            <a:r>
              <a:rPr lang="sr-Latn-CS" sz="2800" b="1" smtClean="0"/>
              <a:t> </a:t>
            </a:r>
            <a:r>
              <a:rPr lang="sr-Cyrl-CS" sz="2800" b="1" smtClean="0"/>
              <a:t>под</a:t>
            </a:r>
            <a:r>
              <a:rPr lang="sr-Latn-CS" sz="2800" b="1" smtClean="0"/>
              <a:t> </a:t>
            </a:r>
            <a:r>
              <a:rPr lang="sr-Cyrl-CS" sz="2800" b="1" smtClean="0"/>
              <a:t>утицајем</a:t>
            </a:r>
            <a:r>
              <a:rPr lang="sr-Latn-CS" sz="2800" b="1" smtClean="0"/>
              <a:t> </a:t>
            </a:r>
            <a:r>
              <a:rPr lang="sr-Cyrl-CS" sz="2800" b="1" smtClean="0"/>
              <a:t>атмосферских</a:t>
            </a:r>
            <a:r>
              <a:rPr lang="sr-Latn-CS" sz="2800" b="1" smtClean="0"/>
              <a:t> </a:t>
            </a:r>
            <a:r>
              <a:rPr lang="sr-Cyrl-CS" sz="2800" b="1" smtClean="0"/>
              <a:t>падавина</a:t>
            </a:r>
            <a:r>
              <a:rPr lang="sr-Latn-CS" sz="2800" b="1" smtClean="0"/>
              <a:t>, </a:t>
            </a:r>
            <a:r>
              <a:rPr lang="sr-Cyrl-CS" sz="2800" b="1" smtClean="0"/>
              <a:t>промена</a:t>
            </a:r>
            <a:r>
              <a:rPr lang="sr-Latn-CS" sz="2800" b="1" smtClean="0"/>
              <a:t> </a:t>
            </a:r>
            <a:r>
              <a:rPr lang="sr-Cyrl-CS" sz="2800" b="1" smtClean="0"/>
              <a:t>годишњих</a:t>
            </a:r>
            <a:r>
              <a:rPr lang="sr-Latn-CS" sz="2800" b="1" smtClean="0"/>
              <a:t> </a:t>
            </a:r>
            <a:r>
              <a:rPr lang="sr-Cyrl-CS" sz="2800" b="1" smtClean="0"/>
              <a:t>доба</a:t>
            </a:r>
            <a:r>
              <a:rPr lang="sr-Latn-CS" sz="2800" b="1" smtClean="0"/>
              <a:t> </a:t>
            </a:r>
            <a:r>
              <a:rPr lang="sr-Cyrl-CS" sz="2800" b="1" smtClean="0"/>
              <a:t>и</a:t>
            </a:r>
            <a:r>
              <a:rPr lang="sr-Latn-CS" sz="2800" b="1" smtClean="0"/>
              <a:t> </a:t>
            </a:r>
            <a:r>
              <a:rPr lang="sr-Cyrl-CS" sz="2800" b="1" smtClean="0"/>
              <a:t>др</a:t>
            </a:r>
            <a:r>
              <a:rPr lang="sr-Latn-CS" sz="2800" b="1" smtClean="0"/>
              <a:t>.!</a:t>
            </a:r>
          </a:p>
          <a:p>
            <a:pPr algn="just">
              <a:buFont typeface="Monotype Sorts" pitchFamily="2" charset="2"/>
              <a:buNone/>
            </a:pPr>
            <a:endParaRPr lang="sr-Cyrl-CS" sz="2800" b="1" smtClean="0"/>
          </a:p>
          <a:p>
            <a:pPr algn="just">
              <a:buFont typeface="Monotype Sorts" pitchFamily="2" charset="2"/>
              <a:buNone/>
            </a:pPr>
            <a:endParaRPr lang="sr-Cyrl-CS" b="1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advTm="1656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184150" y="-171450"/>
            <a:ext cx="7772400" cy="1143000"/>
          </a:xfrm>
          <a:noFill/>
          <a:ln cap="flat">
            <a:headEnd type="none" w="med" len="med"/>
            <a:tailEnd type="none" w="med" len="med"/>
          </a:ln>
        </p:spPr>
        <p:txBody>
          <a:bodyPr/>
          <a:lstStyle/>
          <a:p>
            <a:r>
              <a:rPr lang="sr-Cyrl-CS" sz="3200" b="1" smtClean="0"/>
              <a:t>БИОЛОШКА</a:t>
            </a:r>
            <a:r>
              <a:rPr lang="sr-Latn-CS" sz="3200" b="1" smtClean="0"/>
              <a:t> </a:t>
            </a:r>
            <a:r>
              <a:rPr lang="sr-Cyrl-CS" sz="3200" b="1" smtClean="0"/>
              <a:t>СВОЈСТВА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endParaRPr lang="en-US" sz="3200" b="1" smtClean="0"/>
          </a:p>
        </p:txBody>
      </p:sp>
      <p:sp>
        <p:nvSpPr>
          <p:cNvPr id="114" name="Content Placeholder 2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8613" y="765175"/>
            <a:ext cx="8420100" cy="4114800"/>
          </a:xfrm>
          <a:ln cap="flat">
            <a:headEnd type="none" w="med" len="med"/>
            <a:tailEnd type="none" w="med" len="med"/>
          </a:ln>
        </p:spPr>
        <p:txBody>
          <a:bodyPr/>
          <a:lstStyle/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solidFill>
                  <a:srgbClr val="000099"/>
                </a:solidFill>
              </a:rPr>
              <a:t>	</a:t>
            </a:r>
            <a:r>
              <a:rPr lang="sr-Cyrl-CS" sz="2400" b="1" smtClean="0">
                <a:latin typeface="Arial" charset="0"/>
              </a:rPr>
              <a:t>ХИГИЈЕНСКИ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ИСПРАВНА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СМЕ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САДРЖИ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АЛГЕ</a:t>
            </a:r>
            <a:r>
              <a:rPr lang="sr-Latn-CS" sz="2400" b="1" i="1" smtClean="0">
                <a:latin typeface="Arial" charset="0"/>
              </a:rPr>
              <a:t> 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ЗООПЛАНКТОНСКЕ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МИКРООРГАНИЗМЕ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који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могу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измене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изглед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мирис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укус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броју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коме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мењају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органолептичка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својства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представљају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опасност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као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вирусна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бактеријска</a:t>
            </a:r>
            <a:r>
              <a:rPr lang="sr-Latn-CS" sz="2400" b="1" smtClean="0">
                <a:latin typeface="Arial" charset="0"/>
              </a:rPr>
              <a:t> “</a:t>
            </a:r>
            <a:r>
              <a:rPr lang="sr-Cyrl-CS" sz="2400" b="1" smtClean="0">
                <a:latin typeface="Arial" charset="0"/>
              </a:rPr>
              <a:t>гнезда</a:t>
            </a:r>
            <a:r>
              <a:rPr lang="sr-Latn-CS" sz="2400" b="1" smtClean="0">
                <a:latin typeface="Arial" charset="0"/>
              </a:rPr>
              <a:t>”, </a:t>
            </a:r>
            <a:r>
              <a:rPr lang="sr-Cyrl-CS" sz="2400" b="1" smtClean="0">
                <a:latin typeface="Arial" charset="0"/>
              </a:rPr>
              <a:t>односно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органску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материју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систему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подложну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разградњи</a:t>
            </a:r>
            <a:r>
              <a:rPr lang="sr-Latn-C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То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односи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алге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родова</a:t>
            </a:r>
            <a:r>
              <a:rPr lang="sr-Latn-CS" sz="2400" b="1" smtClean="0">
                <a:latin typeface="Arial" charset="0"/>
              </a:rPr>
              <a:t>: 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i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i="1" smtClean="0">
                <a:latin typeface="Arial" charset="0"/>
              </a:rPr>
              <a:t>		</a:t>
            </a:r>
            <a:r>
              <a:rPr lang="en-US" sz="2400" b="1" i="1" smtClean="0">
                <a:latin typeface="Arial" charset="0"/>
              </a:rPr>
              <a:t>Asteriionella </a:t>
            </a:r>
            <a:r>
              <a:rPr lang="sr-Latn-CS" sz="2400" b="1" i="1" smtClean="0">
                <a:latin typeface="Arial" charset="0"/>
              </a:rPr>
              <a:t>	</a:t>
            </a:r>
            <a:r>
              <a:rPr lang="en-US" sz="2400" b="1" i="1" smtClean="0">
                <a:latin typeface="Arial" charset="0"/>
              </a:rPr>
              <a:t>Cyclotella </a:t>
            </a:r>
            <a:endParaRPr lang="sr-Latn-CS" sz="2400" b="1" i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i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i="1" smtClean="0">
                <a:latin typeface="Arial" charset="0"/>
              </a:rPr>
              <a:t>		</a:t>
            </a:r>
            <a:r>
              <a:rPr lang="en-US" sz="2400" b="1" i="1" smtClean="0">
                <a:latin typeface="Arial" charset="0"/>
              </a:rPr>
              <a:t>Diatoma </a:t>
            </a:r>
            <a:r>
              <a:rPr lang="sr-Latn-CS" sz="2400" b="1" i="1" smtClean="0">
                <a:latin typeface="Arial" charset="0"/>
              </a:rPr>
              <a:t>		</a:t>
            </a:r>
            <a:r>
              <a:rPr lang="en-US" sz="2400" b="1" i="1" smtClean="0">
                <a:latin typeface="Arial" charset="0"/>
              </a:rPr>
              <a:t>Meridion </a:t>
            </a:r>
            <a:endParaRPr lang="sr-Latn-CS" sz="2400" b="1" i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i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i="1" smtClean="0">
                <a:latin typeface="Arial" charset="0"/>
              </a:rPr>
              <a:t>		</a:t>
            </a:r>
            <a:r>
              <a:rPr lang="en-US" sz="2400" b="1" i="1" smtClean="0">
                <a:latin typeface="Arial" charset="0"/>
              </a:rPr>
              <a:t>Tabellaria </a:t>
            </a:r>
            <a:r>
              <a:rPr lang="sr-Latn-CS" sz="2400" b="1" i="1" smtClean="0">
                <a:latin typeface="Arial" charset="0"/>
              </a:rPr>
              <a:t>		</a:t>
            </a:r>
            <a:r>
              <a:rPr lang="en-US" sz="2400" b="1" i="1" smtClean="0">
                <a:latin typeface="Arial" charset="0"/>
              </a:rPr>
              <a:t>Sznedra </a:t>
            </a:r>
            <a:endParaRPr lang="sr-Latn-CS" sz="2400" b="1" i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i="1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400" b="1" i="1" smtClean="0">
                <a:latin typeface="Arial" charset="0"/>
              </a:rPr>
              <a:t>		</a:t>
            </a:r>
            <a:r>
              <a:rPr lang="en-US" sz="2400" b="1" i="1" smtClean="0">
                <a:latin typeface="Arial" charset="0"/>
              </a:rPr>
              <a:t>Cryptomon</a:t>
            </a:r>
            <a:r>
              <a:rPr lang="sr-Cyrl-CS" sz="2400" b="1" i="1" smtClean="0">
                <a:latin typeface="Arial" charset="0"/>
              </a:rPr>
              <a:t>а</a:t>
            </a:r>
            <a:r>
              <a:rPr lang="en-US" sz="2400" b="1" i="1" smtClean="0">
                <a:latin typeface="Arial" charset="0"/>
              </a:rPr>
              <a:t>s</a:t>
            </a:r>
          </a:p>
        </p:txBody>
      </p:sp>
    </p:spTree>
  </p:cSld>
  <p:clrMapOvr>
    <a:masterClrMapping/>
  </p:clrMapOvr>
  <p:transition advTm="3007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/>
          <p:nvPr>
            <p:custDataLst>
              <p:tags r:id="rId1"/>
            </p:custDataLst>
          </p:nvPr>
        </p:nvSpPr>
        <p:spPr bwMode="auto">
          <a:xfrm>
            <a:off x="34925" y="1773238"/>
            <a:ext cx="8496300" cy="4352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Latn-CS" sz="2400" b="1">
                <a:latin typeface="Calibri" pitchFamily="34" charset="0"/>
              </a:rPr>
              <a:t>	</a:t>
            </a:r>
            <a:r>
              <a:rPr kumimoji="1" lang="sr-Cyrl-CS" sz="2400" b="1">
                <a:latin typeface="Calibri" pitchFamily="34" charset="0"/>
              </a:rPr>
              <a:t>Плаво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зелене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алге</a:t>
            </a:r>
            <a:r>
              <a:rPr kumimoji="1" lang="en-US" sz="2400" b="1">
                <a:latin typeface="Calibri" pitchFamily="34" charset="0"/>
              </a:rPr>
              <a:t>, </a:t>
            </a:r>
            <a:r>
              <a:rPr kumimoji="1" lang="en-US" sz="2400" b="1" i="1">
                <a:latin typeface="Calibri" pitchFamily="34" charset="0"/>
              </a:rPr>
              <a:t>Cyanobacteriae</a:t>
            </a:r>
            <a:r>
              <a:rPr kumimoji="1" lang="en-US" sz="2400" b="1">
                <a:latin typeface="Calibri" pitchFamily="34" charset="0"/>
              </a:rPr>
              <a:t>, </a:t>
            </a:r>
            <a:r>
              <a:rPr kumimoji="1" lang="sr-Cyrl-CS" sz="2400" b="1">
                <a:latin typeface="Calibri" pitchFamily="34" charset="0"/>
              </a:rPr>
              <a:t>често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настањене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језерима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резервоарима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који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користе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за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водоснабдевање</a:t>
            </a:r>
            <a:r>
              <a:rPr kumimoji="1" lang="sr-Latn-CS" sz="2400" b="1">
                <a:latin typeface="Calibri" pitchFamily="34" charset="0"/>
              </a:rPr>
              <a:t>. </a:t>
            </a:r>
          </a:p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Latn-CS" sz="2400" b="1">
                <a:latin typeface="Calibri" pitchFamily="34" charset="0"/>
              </a:rPr>
              <a:t>	</a:t>
            </a:r>
            <a:r>
              <a:rPr kumimoji="1" lang="sr-Cyrl-CS" sz="2400" b="1">
                <a:latin typeface="Calibri" pitchFamily="34" charset="0"/>
              </a:rPr>
              <a:t>При</a:t>
            </a:r>
            <a:r>
              <a:rPr kumimoji="1" lang="sr-Latn-CS" sz="2400" b="1">
                <a:latin typeface="Calibri" pitchFamily="34" charset="0"/>
              </a:rPr>
              <a:t> “</a:t>
            </a:r>
            <a:r>
              <a:rPr kumimoji="1" lang="sr-Cyrl-CS" sz="2400" b="1">
                <a:latin typeface="Calibri" pitchFamily="34" charset="0"/>
              </a:rPr>
              <a:t>цветању</a:t>
            </a:r>
            <a:r>
              <a:rPr kumimoji="1" lang="sr-Latn-CS" sz="2400" b="1">
                <a:latin typeface="Calibri" pitchFamily="34" charset="0"/>
              </a:rPr>
              <a:t>” </a:t>
            </a:r>
            <a:r>
              <a:rPr kumimoji="1" lang="sr-Cyrl-CS" sz="2400" b="1">
                <a:latin typeface="Calibri" pitchFamily="34" charset="0"/>
              </a:rPr>
              <a:t>могу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да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луче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три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типа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токсина</a:t>
            </a:r>
            <a:r>
              <a:rPr kumimoji="1" lang="en-US" sz="2400" b="1">
                <a:latin typeface="Calibri" pitchFamily="34" charset="0"/>
              </a:rPr>
              <a:t>: </a:t>
            </a:r>
            <a:endParaRPr kumimoji="1" lang="sr-Latn-CS" sz="2400" b="1"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Cyrl-CS" sz="2400" b="1">
              <a:latin typeface="Calibri" pitchFamily="34" charset="0"/>
            </a:endParaRPr>
          </a:p>
          <a:p>
            <a:pPr marL="1143000" lvl="2" indent="-228600" algn="just">
              <a:spcBef>
                <a:spcPct val="20000"/>
              </a:spcBef>
            </a:pPr>
            <a:r>
              <a:rPr kumimoji="1" lang="en-US" sz="2400" b="1">
                <a:latin typeface="Calibri" pitchFamily="34" charset="0"/>
              </a:rPr>
              <a:t>а) </a:t>
            </a:r>
            <a:r>
              <a:rPr kumimoji="1" lang="sr-Cyrl-CS" sz="2400" b="1">
                <a:latin typeface="Calibri" pitchFamily="34" charset="0"/>
              </a:rPr>
              <a:t>хепатотоксин</a:t>
            </a:r>
            <a:endParaRPr kumimoji="1" lang="sr-Latn-CS" sz="2400" b="1">
              <a:latin typeface="Calibri" pitchFamily="34" charset="0"/>
            </a:endParaRPr>
          </a:p>
          <a:p>
            <a:pPr marL="1143000" lvl="2" indent="-228600" algn="just">
              <a:spcBef>
                <a:spcPct val="20000"/>
              </a:spcBef>
            </a:pPr>
            <a:endParaRPr kumimoji="1" lang="sr-Cyrl-CS" sz="2400" b="1">
              <a:latin typeface="Calibri" pitchFamily="34" charset="0"/>
            </a:endParaRPr>
          </a:p>
          <a:p>
            <a:pPr marL="1143000" lvl="2" indent="-228600" algn="just">
              <a:spcBef>
                <a:spcPct val="20000"/>
              </a:spcBef>
            </a:pPr>
            <a:r>
              <a:rPr kumimoji="1" lang="en-US" sz="2400" b="1">
                <a:latin typeface="Calibri" pitchFamily="34" charset="0"/>
              </a:rPr>
              <a:t>б) </a:t>
            </a:r>
            <a:r>
              <a:rPr kumimoji="1" lang="sr-Cyrl-CS" sz="2400" b="1">
                <a:latin typeface="Calibri" pitchFamily="34" charset="0"/>
              </a:rPr>
              <a:t>неуротоксин</a:t>
            </a:r>
            <a:endParaRPr kumimoji="1" lang="sr-Latn-CS" sz="2400" b="1">
              <a:latin typeface="Calibri" pitchFamily="34" charset="0"/>
            </a:endParaRPr>
          </a:p>
          <a:p>
            <a:pPr marL="1143000" lvl="2" indent="-228600" algn="just">
              <a:spcBef>
                <a:spcPct val="20000"/>
              </a:spcBef>
            </a:pPr>
            <a:endParaRPr kumimoji="1" lang="sr-Cyrl-CS" sz="2400" b="1">
              <a:latin typeface="Calibri" pitchFamily="34" charset="0"/>
            </a:endParaRPr>
          </a:p>
          <a:p>
            <a:pPr marL="1143000" lvl="2" indent="-228600" algn="just">
              <a:spcBef>
                <a:spcPct val="20000"/>
              </a:spcBef>
            </a:pPr>
            <a:r>
              <a:rPr kumimoji="1" lang="en-US" sz="2400" b="1">
                <a:latin typeface="Calibri" pitchFamily="34" charset="0"/>
              </a:rPr>
              <a:t>в) </a:t>
            </a:r>
            <a:r>
              <a:rPr kumimoji="1" lang="sr-Cyrl-CS" sz="2400" b="1">
                <a:latin typeface="Calibri" pitchFamily="34" charset="0"/>
              </a:rPr>
              <a:t>липополисахариде</a:t>
            </a:r>
            <a:endParaRPr kumimoji="1" lang="en-US" sz="2400">
              <a:latin typeface="Calibri" pitchFamily="34" charset="0"/>
            </a:endParaRPr>
          </a:p>
        </p:txBody>
      </p:sp>
      <p:sp>
        <p:nvSpPr>
          <p:cNvPr id="29699" name="Title 1"/>
          <p:cNvSpPr/>
          <p:nvPr>
            <p:custDataLst>
              <p:tags r:id="rId2"/>
            </p:custDataLst>
          </p:nvPr>
        </p:nvSpPr>
        <p:spPr bwMode="auto">
          <a:xfrm>
            <a:off x="328613" y="260350"/>
            <a:ext cx="7772400" cy="835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kumimoji="1" lang="sr-Cyrl-CS" sz="3200" b="1">
                <a:latin typeface="Calibri" pitchFamily="34" charset="0"/>
              </a:rPr>
              <a:t>БИОЛОШКА</a:t>
            </a:r>
            <a:r>
              <a:rPr kumimoji="1" lang="sr-Latn-CS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СВОЈСТВА</a:t>
            </a:r>
            <a:r>
              <a:rPr kumimoji="1" lang="sr-Latn-CS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ВОДЕ</a:t>
            </a:r>
            <a:endParaRPr kumimoji="1" lang="en-US" sz="3200" b="1">
              <a:latin typeface="Calibri" pitchFamily="34" charset="0"/>
            </a:endParaRPr>
          </a:p>
        </p:txBody>
      </p:sp>
    </p:spTree>
  </p:cSld>
  <p:clrMapOvr>
    <a:masterClrMapping/>
  </p:clrMapOvr>
  <p:transition advTm="2133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/>
          <p:nvPr>
            <p:custDataLst>
              <p:tags r:id="rId1"/>
            </p:custDataLst>
          </p:nvPr>
        </p:nvSpPr>
        <p:spPr bwMode="auto">
          <a:xfrm>
            <a:off x="323850" y="1833563"/>
            <a:ext cx="8569325" cy="4548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Char char="§"/>
            </a:pPr>
            <a:r>
              <a:rPr kumimoji="1" lang="sr-Cyrl-CS" sz="2400" b="1"/>
              <a:t>Неки</a:t>
            </a:r>
            <a:r>
              <a:rPr kumimoji="1" lang="sr-Latn-CS" sz="2400" b="1"/>
              <a:t>  </a:t>
            </a:r>
            <a:r>
              <a:rPr kumimoji="1" lang="sr-Cyrl-CS" sz="2400" b="1"/>
              <a:t>од</a:t>
            </a:r>
            <a:r>
              <a:rPr kumimoji="1" lang="sr-Latn-CS" sz="2400" b="1"/>
              <a:t> </a:t>
            </a:r>
            <a:r>
              <a:rPr kumimoji="1" lang="sr-Cyrl-CS" sz="2400" b="1"/>
              <a:t>параметра</a:t>
            </a:r>
            <a:r>
              <a:rPr kumimoji="1" lang="sr-Latn-CS" sz="2400" b="1"/>
              <a:t> </a:t>
            </a:r>
            <a:r>
              <a:rPr kumimoji="1" lang="sr-Cyrl-CS" sz="2400" b="1"/>
              <a:t>чија</a:t>
            </a:r>
            <a:r>
              <a:rPr kumimoji="1" lang="sr-Latn-CS" sz="2400" b="1"/>
              <a:t> </a:t>
            </a:r>
            <a:r>
              <a:rPr kumimoji="1" lang="sr-Cyrl-CS" sz="2400" b="1"/>
              <a:t>својства</a:t>
            </a:r>
            <a:r>
              <a:rPr kumimoji="1" lang="sr-Latn-CS" sz="2400" b="1"/>
              <a:t> </a:t>
            </a:r>
            <a:r>
              <a:rPr kumimoji="1" lang="sr-Cyrl-CS" sz="2400" b="1"/>
              <a:t>су</a:t>
            </a:r>
            <a:r>
              <a:rPr kumimoji="1" lang="sr-Latn-CS" sz="2400" b="1"/>
              <a:t> </a:t>
            </a:r>
            <a:r>
              <a:rPr kumimoji="1" lang="sr-Cyrl-CS" sz="2400" b="1"/>
              <a:t>добро</a:t>
            </a:r>
            <a:r>
              <a:rPr kumimoji="1" lang="sr-Latn-CS" sz="2400" b="1"/>
              <a:t> </a:t>
            </a:r>
            <a:r>
              <a:rPr kumimoji="1" lang="sr-Cyrl-CS" sz="2400" b="1"/>
              <a:t>проучена</a:t>
            </a:r>
            <a:r>
              <a:rPr kumimoji="1" lang="sr-Latn-CS" sz="2400" b="1"/>
              <a:t>  </a:t>
            </a:r>
            <a:r>
              <a:rPr kumimoji="1" lang="sr-Cyrl-CS" sz="2400" b="1"/>
              <a:t>од</a:t>
            </a:r>
            <a:r>
              <a:rPr kumimoji="1" lang="sr-Latn-CS" sz="2400" b="1"/>
              <a:t>  </a:t>
            </a:r>
            <a:r>
              <a:rPr kumimoji="1" lang="sr-Cyrl-CS" sz="2400" b="1"/>
              <a:t>стране</a:t>
            </a:r>
            <a:r>
              <a:rPr kumimoji="1" lang="sr-Latn-CS" sz="2400" b="1"/>
              <a:t> </a:t>
            </a:r>
            <a:r>
              <a:rPr kumimoji="1" lang="sr-Cyrl-CS" sz="2400" b="1"/>
              <a:t>СЗО</a:t>
            </a:r>
            <a:r>
              <a:rPr kumimoji="1" lang="sr-Latn-CS" sz="2400" b="1"/>
              <a:t> </a:t>
            </a:r>
            <a:r>
              <a:rPr kumimoji="1" lang="sr-Cyrl-CS" sz="2400" b="1"/>
              <a:t>су</a:t>
            </a:r>
            <a:r>
              <a:rPr kumimoji="1" lang="sr-Latn-CS" sz="2400" b="1"/>
              <a:t>:</a:t>
            </a:r>
          </a:p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/>
          </a:p>
          <a:p>
            <a:pPr marL="1143000" lvl="2" indent="-228600" algn="just">
              <a:spcBef>
                <a:spcPct val="20000"/>
              </a:spcBef>
              <a:buFontTx/>
              <a:buChar char="•"/>
            </a:pPr>
            <a:r>
              <a:rPr kumimoji="1" lang="en-US" sz="2400" b="1"/>
              <a:t>pH</a:t>
            </a:r>
            <a:endParaRPr kumimoji="1" lang="sr-Cyrl-CS" sz="2400" b="1"/>
          </a:p>
          <a:p>
            <a:pPr marL="1143000" lvl="2" indent="-228600" algn="just">
              <a:spcBef>
                <a:spcPct val="20000"/>
              </a:spcBef>
              <a:buFontTx/>
              <a:buChar char="•"/>
            </a:pPr>
            <a:r>
              <a:rPr kumimoji="1" lang="sr-Cyrl-CS" sz="2400" b="1"/>
              <a:t>једињења</a:t>
            </a:r>
            <a:r>
              <a:rPr kumimoji="1" lang="sr-Latn-CS" sz="2400" b="1"/>
              <a:t> </a:t>
            </a:r>
            <a:r>
              <a:rPr kumimoji="1" lang="sr-Cyrl-CS" sz="2400" b="1"/>
              <a:t>азота</a:t>
            </a:r>
          </a:p>
          <a:p>
            <a:pPr marL="1143000" lvl="2" indent="-228600" algn="just">
              <a:spcBef>
                <a:spcPct val="20000"/>
              </a:spcBef>
              <a:buFontTx/>
              <a:buChar char="•"/>
            </a:pPr>
            <a:r>
              <a:rPr kumimoji="1" lang="sr-Cyrl-CS" sz="2400" b="1"/>
              <a:t>концентрација</a:t>
            </a:r>
            <a:r>
              <a:rPr kumimoji="1" lang="sr-Latn-CS" sz="2400" b="1"/>
              <a:t> </a:t>
            </a:r>
            <a:r>
              <a:rPr kumimoji="1" lang="sr-Cyrl-CS" sz="2400" b="1"/>
              <a:t>кисеоника</a:t>
            </a:r>
            <a:r>
              <a:rPr kumimoji="1" lang="sr-Latn-CS" sz="2400" b="1"/>
              <a:t> </a:t>
            </a:r>
            <a:r>
              <a:rPr kumimoji="1" lang="sr-Cyrl-CS" sz="2400" b="1"/>
              <a:t>и</a:t>
            </a:r>
            <a:r>
              <a:rPr kumimoji="1" lang="sr-Latn-CS" sz="2400" b="1"/>
              <a:t> </a:t>
            </a:r>
            <a:r>
              <a:rPr kumimoji="1" lang="sr-Cyrl-CS" sz="2400" b="1"/>
              <a:t>угљендиоксида</a:t>
            </a:r>
          </a:p>
          <a:p>
            <a:pPr marL="1143000" lvl="2" indent="-228600" algn="just">
              <a:spcBef>
                <a:spcPct val="20000"/>
              </a:spcBef>
              <a:buFontTx/>
              <a:buChar char="•"/>
            </a:pPr>
            <a:r>
              <a:rPr kumimoji="1" lang="sr-Cyrl-CS" sz="2400" b="1"/>
              <a:t>концентрација</a:t>
            </a:r>
            <a:r>
              <a:rPr kumimoji="1" lang="sr-Latn-CS" sz="2400" b="1"/>
              <a:t> </a:t>
            </a:r>
            <a:r>
              <a:rPr kumimoji="1" lang="sr-Cyrl-CS" sz="2400" b="1"/>
              <a:t>неметала (</a:t>
            </a:r>
            <a:r>
              <a:rPr kumimoji="1" lang="en-US" sz="2400" b="1"/>
              <a:t>As</a:t>
            </a:r>
            <a:r>
              <a:rPr kumimoji="1" lang="sr-Cyrl-CS" sz="2400" b="1"/>
              <a:t>, </a:t>
            </a:r>
            <a:r>
              <a:rPr kumimoji="1" lang="en-US" sz="2400" b="1"/>
              <a:t>J</a:t>
            </a:r>
            <a:r>
              <a:rPr kumimoji="1" lang="sr-Cyrl-CS" sz="2400" b="1"/>
              <a:t>, </a:t>
            </a:r>
            <a:r>
              <a:rPr kumimoji="1" lang="en-US" sz="2400" b="1"/>
              <a:t>F</a:t>
            </a:r>
            <a:r>
              <a:rPr kumimoji="1" lang="sr-Cyrl-CS" sz="2400" b="1"/>
              <a:t>) и</a:t>
            </a:r>
            <a:r>
              <a:rPr kumimoji="1" lang="sr-Latn-CS" sz="2400" b="1"/>
              <a:t> </a:t>
            </a:r>
            <a:r>
              <a:rPr kumimoji="1" lang="sr-Cyrl-CS" sz="2400" b="1"/>
              <a:t>метала (</a:t>
            </a:r>
            <a:r>
              <a:rPr kumimoji="1" lang="en-US" sz="2400" b="1"/>
              <a:t>Pb</a:t>
            </a:r>
            <a:r>
              <a:rPr kumimoji="1" lang="sr-Cyrl-CS" sz="2400" b="1"/>
              <a:t>,</a:t>
            </a:r>
            <a:r>
              <a:rPr kumimoji="1" lang="sr-Latn-CS" sz="2400" b="1"/>
              <a:t> </a:t>
            </a:r>
            <a:r>
              <a:rPr kumimoji="1" lang="en-US" sz="2400" b="1"/>
              <a:t>Fe</a:t>
            </a:r>
            <a:r>
              <a:rPr kumimoji="1" lang="sr-Cyrl-CS" sz="2400" b="1"/>
              <a:t>, </a:t>
            </a:r>
            <a:r>
              <a:rPr kumimoji="1" lang="en-US" sz="2400" b="1"/>
              <a:t>Hg</a:t>
            </a:r>
            <a:r>
              <a:rPr kumimoji="1" lang="sr-Cyrl-CS" sz="2400" b="1"/>
              <a:t>)</a:t>
            </a:r>
          </a:p>
          <a:p>
            <a:pPr marL="1143000" lvl="2" indent="-228600" algn="just">
              <a:spcBef>
                <a:spcPct val="20000"/>
              </a:spcBef>
              <a:buFontTx/>
              <a:buChar char="•"/>
            </a:pPr>
            <a:r>
              <a:rPr kumimoji="1" lang="sr-Cyrl-CS" sz="2400" b="1"/>
              <a:t>детерџенти</a:t>
            </a:r>
          </a:p>
          <a:p>
            <a:pPr marL="1143000" lvl="2" indent="-228600" algn="just">
              <a:spcBef>
                <a:spcPct val="20000"/>
              </a:spcBef>
              <a:buFontTx/>
              <a:buChar char="•"/>
            </a:pPr>
            <a:r>
              <a:rPr kumimoji="1" lang="sr-Cyrl-CS" sz="2400" b="1"/>
              <a:t>ПАУ</a:t>
            </a:r>
            <a:r>
              <a:rPr kumimoji="1" lang="sr-Latn-CS" sz="2400" b="1"/>
              <a:t> (</a:t>
            </a:r>
            <a:r>
              <a:rPr kumimoji="1" lang="sr-Cyrl-CS" sz="2400" b="1"/>
              <a:t>полициклични</a:t>
            </a:r>
            <a:r>
              <a:rPr kumimoji="1" lang="sr-Latn-CS" sz="2400" b="1"/>
              <a:t> </a:t>
            </a:r>
            <a:r>
              <a:rPr kumimoji="1" lang="sr-Cyrl-CS" sz="2400" b="1"/>
              <a:t>ароматични</a:t>
            </a:r>
            <a:r>
              <a:rPr kumimoji="1" lang="sr-Latn-CS" sz="2400" b="1"/>
              <a:t> </a:t>
            </a:r>
            <a:r>
              <a:rPr kumimoji="1" lang="sr-Cyrl-CS" sz="2400" b="1"/>
              <a:t>угљоводоници</a:t>
            </a:r>
            <a:r>
              <a:rPr kumimoji="1" lang="sr-Latn-CS" sz="2400" b="1"/>
              <a:t>)</a:t>
            </a:r>
            <a:r>
              <a:rPr kumimoji="1" lang="en-US" sz="2400" b="1"/>
              <a:t> </a:t>
            </a:r>
          </a:p>
        </p:txBody>
      </p:sp>
      <p:sp>
        <p:nvSpPr>
          <p:cNvPr id="3072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8613" y="333375"/>
            <a:ext cx="7772400" cy="638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r>
              <a:rPr kumimoji="1" lang="sr-Cyrl-CS" sz="3200" b="1">
                <a:latin typeface="Calibri" pitchFamily="34" charset="0"/>
              </a:rPr>
              <a:t>ХЕМИЈСКА</a:t>
            </a:r>
            <a:r>
              <a:rPr kumimoji="1" lang="sr-Latn-CS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СВОЈСТВА</a:t>
            </a:r>
            <a:r>
              <a:rPr kumimoji="1" lang="sr-Latn-CS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ВОДЕ</a:t>
            </a:r>
            <a:r>
              <a:rPr kumimoji="1" lang="sr-Latn-CS" sz="3200" b="1">
                <a:latin typeface="Calibri" pitchFamily="34" charset="0"/>
              </a:rPr>
              <a:t> </a:t>
            </a:r>
            <a:endParaRPr kumimoji="1" lang="en-US" sz="3200" b="1">
              <a:latin typeface="Calibri" pitchFamily="34" charset="0"/>
            </a:endParaRPr>
          </a:p>
        </p:txBody>
      </p:sp>
    </p:spTree>
  </p:cSld>
  <p:clrMapOvr>
    <a:masterClrMapping/>
  </p:clrMapOvr>
  <p:transition advTm="2195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8613" y="333375"/>
            <a:ext cx="7772400" cy="638175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r>
              <a:rPr lang="sr-Cyrl-CS" sz="3200" b="1" smtClean="0"/>
              <a:t>ХЕМИЈСКА</a:t>
            </a:r>
            <a:r>
              <a:rPr lang="sr-Latn-CS" sz="3200" b="1" smtClean="0"/>
              <a:t> </a:t>
            </a:r>
            <a:r>
              <a:rPr lang="sr-Cyrl-CS" sz="3200" b="1" smtClean="0"/>
              <a:t>СВОЈСТВА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r>
              <a:rPr lang="sr-Latn-CS" sz="3200" b="1" smtClean="0"/>
              <a:t> </a:t>
            </a:r>
            <a:endParaRPr lang="en-US" sz="3200" b="1" smtClean="0"/>
          </a:p>
        </p:txBody>
      </p:sp>
      <p:sp>
        <p:nvSpPr>
          <p:cNvPr id="120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1484313"/>
            <a:ext cx="8569325" cy="4114800"/>
          </a:xfrm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sr-Cyrl-CS" sz="2400" b="1" smtClean="0"/>
              <a:t>У</a:t>
            </a:r>
            <a:r>
              <a:rPr lang="sr-Latn-CS" sz="2400" b="1" smtClean="0"/>
              <a:t> </a:t>
            </a:r>
            <a:r>
              <a:rPr lang="sr-Cyrl-CS" sz="2400" b="1" smtClean="0"/>
              <a:t>води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хемијски</a:t>
            </a:r>
            <a:r>
              <a:rPr lang="sr-Latn-CS" sz="2400" b="1" smtClean="0"/>
              <a:t> </a:t>
            </a:r>
            <a:r>
              <a:rPr lang="sr-Cyrl-CS" sz="2400" b="1" smtClean="0"/>
              <a:t>елементи</a:t>
            </a:r>
            <a:r>
              <a:rPr lang="sr-Latn-CS" sz="2400" b="1" smtClean="0"/>
              <a:t> </a:t>
            </a:r>
            <a:r>
              <a:rPr lang="sr-Cyrl-CS" sz="2400" b="1" smtClean="0"/>
              <a:t>налазе</a:t>
            </a:r>
            <a:r>
              <a:rPr lang="sr-Latn-CS" sz="2400" b="1" smtClean="0"/>
              <a:t> </a:t>
            </a:r>
            <a:r>
              <a:rPr lang="sr-Cyrl-CS" sz="2400" b="1" smtClean="0"/>
              <a:t>у</a:t>
            </a:r>
            <a:r>
              <a:rPr lang="sr-Latn-CS" sz="2400" b="1" smtClean="0"/>
              <a:t> </a:t>
            </a:r>
            <a:r>
              <a:rPr lang="sr-Cyrl-CS" sz="2400" b="1" smtClean="0"/>
              <a:t>траговима</a:t>
            </a:r>
            <a:r>
              <a:rPr lang="sr-Latn-CS" sz="2400" b="1" smtClean="0"/>
              <a:t>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sr-Cyrl-CS" sz="2400" b="1" smtClean="0"/>
          </a:p>
          <a:p>
            <a:pPr algn="just">
              <a:lnSpc>
                <a:spcPct val="90000"/>
              </a:lnSpc>
            </a:pPr>
            <a:r>
              <a:rPr lang="sr-Cyrl-CS" sz="2400" b="1" smtClean="0"/>
              <a:t>Уобичајено</a:t>
            </a:r>
            <a:r>
              <a:rPr lang="sr-Latn-CS" sz="2400" b="1" smtClean="0"/>
              <a:t> </a:t>
            </a:r>
            <a:r>
              <a:rPr lang="sr-Cyrl-CS" sz="2400" b="1" smtClean="0"/>
              <a:t>је</a:t>
            </a:r>
            <a:r>
              <a:rPr lang="sr-Latn-CS" sz="2400" b="1" smtClean="0"/>
              <a:t> </a:t>
            </a:r>
            <a:r>
              <a:rPr lang="sr-Cyrl-CS" sz="2400" b="1" smtClean="0"/>
              <a:t>да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у</a:t>
            </a:r>
            <a:r>
              <a:rPr lang="sr-Latn-CS" sz="2400" b="1" smtClean="0"/>
              <a:t> </a:t>
            </a:r>
            <a:r>
              <a:rPr lang="sr-Cyrl-CS" sz="2400" b="1" smtClean="0"/>
              <a:t>рутинском</a:t>
            </a:r>
            <a:r>
              <a:rPr lang="sr-Latn-CS" sz="2400" b="1" smtClean="0"/>
              <a:t> </a:t>
            </a:r>
            <a:r>
              <a:rPr lang="sr-Cyrl-CS" sz="2400" b="1" smtClean="0"/>
              <a:t>прегледу</a:t>
            </a:r>
            <a:r>
              <a:rPr lang="sr-Latn-CS" sz="2400" b="1" smtClean="0"/>
              <a:t> </a:t>
            </a:r>
            <a:r>
              <a:rPr lang="sr-Cyrl-CS" sz="2400" b="1" smtClean="0"/>
              <a:t>обавља</a:t>
            </a:r>
            <a:r>
              <a:rPr lang="sr-Latn-CS" sz="2400" b="1" smtClean="0"/>
              <a:t> </a:t>
            </a:r>
            <a:r>
              <a:rPr lang="sr-Cyrl-CS" sz="2400" b="1" smtClean="0"/>
              <a:t>само</a:t>
            </a:r>
            <a:r>
              <a:rPr lang="sr-Latn-CS" sz="2400" b="1" smtClean="0"/>
              <a:t> </a:t>
            </a:r>
            <a:r>
              <a:rPr lang="sr-Cyrl-CS" sz="2400" b="1" smtClean="0"/>
              <a:t>скраћена</a:t>
            </a:r>
            <a:r>
              <a:rPr lang="sr-Latn-CS" sz="2400" b="1" smtClean="0"/>
              <a:t> </a:t>
            </a:r>
            <a:r>
              <a:rPr lang="sr-Cyrl-CS" sz="2400" b="1" smtClean="0"/>
              <a:t>хемијска</a:t>
            </a:r>
            <a:r>
              <a:rPr lang="sr-Latn-CS" sz="2400" b="1" smtClean="0"/>
              <a:t> </a:t>
            </a:r>
            <a:r>
              <a:rPr lang="sr-Cyrl-CS" sz="2400" b="1" smtClean="0"/>
              <a:t>анализа</a:t>
            </a:r>
            <a:r>
              <a:rPr lang="sr-Latn-CS" sz="2400" b="1" smtClean="0"/>
              <a:t> </a:t>
            </a:r>
            <a:r>
              <a:rPr lang="sr-Cyrl-CS" sz="2400" b="1" smtClean="0"/>
              <a:t>у</a:t>
            </a:r>
            <a:r>
              <a:rPr lang="sr-Latn-CS" sz="2400" b="1" smtClean="0"/>
              <a:t> </a:t>
            </a:r>
            <a:r>
              <a:rPr lang="sr-Cyrl-CS" sz="2400" b="1" smtClean="0"/>
              <a:t>којој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одређују</a:t>
            </a:r>
            <a:r>
              <a:rPr lang="sr-Latn-CS" sz="2400" b="1" smtClean="0"/>
              <a:t>: </a:t>
            </a:r>
            <a:r>
              <a:rPr lang="sr-Cyrl-CS" sz="2400" b="1" smtClean="0"/>
              <a:t>рН</a:t>
            </a:r>
            <a:r>
              <a:rPr lang="sr-Latn-CS" sz="2400" b="1" smtClean="0"/>
              <a:t> </a:t>
            </a:r>
            <a:r>
              <a:rPr lang="sr-Cyrl-CS" sz="2400" b="1" smtClean="0"/>
              <a:t>воде,</a:t>
            </a:r>
            <a:r>
              <a:rPr lang="sr-Latn-CS" sz="2400" b="1" smtClean="0"/>
              <a:t> “</a:t>
            </a:r>
            <a:r>
              <a:rPr lang="sr-Cyrl-CS" sz="2400" b="1" smtClean="0"/>
              <a:t>фекални</a:t>
            </a:r>
            <a:r>
              <a:rPr lang="sr-Latn-CS" sz="2400" b="1" smtClean="0"/>
              <a:t> </a:t>
            </a:r>
            <a:r>
              <a:rPr lang="sr-Cyrl-CS" sz="2400" b="1" smtClean="0"/>
              <a:t>индикатори</a:t>
            </a:r>
            <a:r>
              <a:rPr lang="sr-Latn-CS" sz="2400" b="1" smtClean="0"/>
              <a:t>” (</a:t>
            </a:r>
            <a:r>
              <a:rPr lang="sr-Cyrl-CS" sz="2400" b="1" smtClean="0"/>
              <a:t>амонијак</a:t>
            </a:r>
            <a:r>
              <a:rPr lang="sr-Latn-CS" sz="2400" b="1" smtClean="0"/>
              <a:t>, </a:t>
            </a:r>
            <a:r>
              <a:rPr lang="sr-Cyrl-CS" sz="2400" b="1" smtClean="0"/>
              <a:t>нитрити</a:t>
            </a:r>
            <a:r>
              <a:rPr lang="sr-Latn-CS" sz="2400" b="1" smtClean="0"/>
              <a:t>, </a:t>
            </a:r>
            <a:r>
              <a:rPr lang="sr-Cyrl-CS" sz="2400" b="1" smtClean="0"/>
              <a:t>водониксулфид</a:t>
            </a:r>
            <a:r>
              <a:rPr lang="sr-Latn-CS" sz="2400" b="1" smtClean="0"/>
              <a:t>), </a:t>
            </a:r>
            <a:r>
              <a:rPr lang="sr-Cyrl-CS" sz="2400" b="1" smtClean="0"/>
              <a:t>тврдоћа</a:t>
            </a:r>
            <a:r>
              <a:rPr lang="sr-Latn-CS" sz="2400" b="1" smtClean="0"/>
              <a:t> </a:t>
            </a:r>
            <a:r>
              <a:rPr lang="sr-Cyrl-CS" sz="2400" b="1" smtClean="0"/>
              <a:t>воде</a:t>
            </a:r>
            <a:r>
              <a:rPr lang="sr-Latn-CS" sz="2400" b="1" smtClean="0"/>
              <a:t>, </a:t>
            </a:r>
            <a:r>
              <a:rPr lang="en-US" sz="2400" b="1" smtClean="0"/>
              <a:t>Fe</a:t>
            </a:r>
            <a:r>
              <a:rPr lang="sr-Latn-CS" sz="2400" b="1" smtClean="0"/>
              <a:t>, </a:t>
            </a:r>
            <a:r>
              <a:rPr lang="sr-Cyrl-CS" sz="2400" b="1" smtClean="0"/>
              <a:t>кисеоник</a:t>
            </a:r>
            <a:r>
              <a:rPr lang="sr-Latn-CS" sz="2400" b="1" smtClean="0"/>
              <a:t>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sr-Latn-CS" sz="2400" b="1" smtClean="0"/>
          </a:p>
          <a:p>
            <a:pPr algn="just">
              <a:lnSpc>
                <a:spcPct val="90000"/>
              </a:lnSpc>
            </a:pPr>
            <a:r>
              <a:rPr lang="sr-Cyrl-CS" sz="2400" b="1" smtClean="0"/>
              <a:t>Комплетна</a:t>
            </a:r>
            <a:r>
              <a:rPr lang="sr-Latn-CS" sz="2400" b="1" smtClean="0"/>
              <a:t> </a:t>
            </a:r>
            <a:r>
              <a:rPr lang="sr-Cyrl-CS" sz="2400" b="1" smtClean="0"/>
              <a:t>анализа</a:t>
            </a:r>
            <a:r>
              <a:rPr lang="sr-Latn-CS" sz="2400" b="1" smtClean="0"/>
              <a:t> </a:t>
            </a:r>
            <a:r>
              <a:rPr lang="sr-Cyrl-CS" sz="2400" b="1" smtClean="0"/>
              <a:t>воде</a:t>
            </a:r>
            <a:r>
              <a:rPr lang="sr-Latn-CS" sz="2400" b="1" smtClean="0"/>
              <a:t> </a:t>
            </a:r>
            <a:r>
              <a:rPr lang="sr-Cyrl-CS" sz="2400" b="1" smtClean="0"/>
              <a:t>обавља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само</a:t>
            </a:r>
            <a:r>
              <a:rPr lang="sr-Latn-CS" sz="2400" b="1" smtClean="0"/>
              <a:t> </a:t>
            </a:r>
            <a:r>
              <a:rPr lang="sr-Cyrl-CS" sz="2400" b="1" smtClean="0"/>
              <a:t>повремено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обухвата</a:t>
            </a:r>
            <a:r>
              <a:rPr lang="sr-Latn-CS" sz="2400" b="1" smtClean="0"/>
              <a:t> </a:t>
            </a:r>
            <a:r>
              <a:rPr lang="sr-Cyrl-CS" sz="2400" b="1" smtClean="0"/>
              <a:t>уз</a:t>
            </a:r>
            <a:r>
              <a:rPr lang="sr-Latn-CS" sz="2400" b="1" smtClean="0"/>
              <a:t> </a:t>
            </a:r>
            <a:r>
              <a:rPr lang="sr-Cyrl-CS" sz="2400" b="1" smtClean="0"/>
              <a:t>наведено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испитивање</a:t>
            </a:r>
            <a:r>
              <a:rPr lang="sr-Latn-CS" sz="2400" b="1" smtClean="0"/>
              <a:t>: </a:t>
            </a:r>
            <a:r>
              <a:rPr lang="en-US" sz="2400" b="1" smtClean="0"/>
              <a:t>J</a:t>
            </a:r>
            <a:r>
              <a:rPr lang="sr-Latn-CS" sz="2400" b="1" smtClean="0"/>
              <a:t>, </a:t>
            </a:r>
            <a:r>
              <a:rPr lang="en-US" sz="2400" b="1" smtClean="0"/>
              <a:t>F</a:t>
            </a:r>
            <a:r>
              <a:rPr lang="sr-Latn-CS" sz="2400" b="1" smtClean="0"/>
              <a:t> </a:t>
            </a:r>
            <a:r>
              <a:rPr lang="en-US" sz="2400" b="1" smtClean="0"/>
              <a:t>i</a:t>
            </a:r>
            <a:r>
              <a:rPr lang="sr-Latn-CS" sz="2400" b="1" smtClean="0"/>
              <a:t> </a:t>
            </a:r>
            <a:r>
              <a:rPr lang="en-US" sz="2400" b="1" smtClean="0"/>
              <a:t>Pb</a:t>
            </a:r>
            <a:r>
              <a:rPr lang="sr-Latn-CS" sz="2400" b="1" smtClean="0"/>
              <a:t>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sr-Cyrl-CS" sz="2400" b="1" smtClean="0"/>
          </a:p>
          <a:p>
            <a:pPr algn="just">
              <a:lnSpc>
                <a:spcPct val="90000"/>
              </a:lnSpc>
            </a:pPr>
            <a:r>
              <a:rPr lang="sr-Cyrl-CS" sz="2400" b="1" smtClean="0"/>
              <a:t>Осим</a:t>
            </a:r>
            <a:r>
              <a:rPr lang="sr-Latn-CS" sz="2400" b="1" smtClean="0"/>
              <a:t> </a:t>
            </a:r>
            <a:r>
              <a:rPr lang="sr-Cyrl-CS" sz="2400" b="1" smtClean="0"/>
              <a:t>индикатора</a:t>
            </a:r>
            <a:r>
              <a:rPr lang="sr-Latn-CS" sz="2400" b="1" smtClean="0"/>
              <a:t> </a:t>
            </a:r>
            <a:r>
              <a:rPr lang="sr-Cyrl-CS" sz="2400" b="1" smtClean="0"/>
              <a:t>хигијенског</a:t>
            </a:r>
            <a:r>
              <a:rPr lang="sr-Latn-CS" sz="2400" b="1" smtClean="0"/>
              <a:t> </a:t>
            </a:r>
            <a:r>
              <a:rPr lang="sr-Cyrl-CS" sz="2400" b="1" smtClean="0"/>
              <a:t>квалитета</a:t>
            </a:r>
            <a:r>
              <a:rPr lang="sr-Latn-CS" sz="2400" b="1" smtClean="0"/>
              <a:t> </a:t>
            </a:r>
            <a:r>
              <a:rPr lang="sr-Cyrl-CS" sz="2400" b="1" smtClean="0"/>
              <a:t>воде</a:t>
            </a:r>
            <a:r>
              <a:rPr lang="sr-Latn-CS" sz="2400" b="1" smtClean="0"/>
              <a:t> </a:t>
            </a:r>
            <a:r>
              <a:rPr lang="sr-Cyrl-CS" sz="2400" b="1" smtClean="0"/>
              <a:t>за</a:t>
            </a:r>
            <a:r>
              <a:rPr lang="sr-Latn-CS" sz="2400" b="1" smtClean="0"/>
              <a:t> </a:t>
            </a:r>
            <a:r>
              <a:rPr lang="sr-Cyrl-CS" sz="2400" b="1" smtClean="0"/>
              <a:t>пиће</a:t>
            </a:r>
            <a:r>
              <a:rPr lang="sr-Latn-CS" sz="2400" b="1" smtClean="0"/>
              <a:t> </a:t>
            </a:r>
            <a:r>
              <a:rPr lang="sr-Cyrl-CS" sz="2400" b="1" smtClean="0"/>
              <a:t>у</a:t>
            </a:r>
            <a:r>
              <a:rPr lang="sr-Latn-CS" sz="2400" b="1" smtClean="0"/>
              <a:t> </a:t>
            </a:r>
            <a:r>
              <a:rPr lang="sr-Cyrl-CS" sz="2400" b="1" smtClean="0"/>
              <a:t>одређеним</a:t>
            </a:r>
            <a:r>
              <a:rPr lang="sr-Latn-CS" sz="2400" b="1" smtClean="0"/>
              <a:t> </a:t>
            </a:r>
            <a:r>
              <a:rPr lang="sr-Cyrl-CS" sz="2400" b="1" smtClean="0"/>
              <a:t>случајевима</a:t>
            </a:r>
            <a:r>
              <a:rPr lang="sr-Latn-CS" sz="2400" b="1" smtClean="0"/>
              <a:t> </a:t>
            </a:r>
            <a:r>
              <a:rPr lang="sr-Cyrl-CS" sz="2400" b="1" smtClean="0"/>
              <a:t>истражује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присуство</a:t>
            </a:r>
            <a:r>
              <a:rPr lang="sr-Latn-CS" sz="2400" b="1" smtClean="0"/>
              <a:t> </a:t>
            </a:r>
            <a:r>
              <a:rPr lang="sr-Cyrl-CS" sz="2400" b="1" smtClean="0"/>
              <a:t>токсичних</a:t>
            </a:r>
            <a:r>
              <a:rPr lang="sr-Latn-CS" sz="2400" b="1" smtClean="0"/>
              <a:t> </a:t>
            </a:r>
            <a:r>
              <a:rPr lang="sr-Cyrl-CS" sz="2400" b="1" smtClean="0"/>
              <a:t>материја (</a:t>
            </a:r>
            <a:r>
              <a:rPr lang="en-US" sz="2400" b="1" smtClean="0"/>
              <a:t>CN</a:t>
            </a:r>
            <a:r>
              <a:rPr lang="sr-Cyrl-CS" sz="2400" b="1" smtClean="0"/>
              <a:t>, </a:t>
            </a:r>
            <a:r>
              <a:rPr lang="en-US" sz="2400" b="1" smtClean="0"/>
              <a:t>Hg</a:t>
            </a:r>
            <a:r>
              <a:rPr lang="sr-Cyrl-CS" sz="2400" b="1" smtClean="0"/>
              <a:t>)</a:t>
            </a:r>
            <a:r>
              <a:rPr lang="sr-Latn-CS" sz="2400" b="1" smtClean="0"/>
              <a:t>, </a:t>
            </a:r>
            <a:r>
              <a:rPr lang="sr-Cyrl-CS" sz="2400" b="1" smtClean="0"/>
              <a:t>детерџената</a:t>
            </a:r>
            <a:r>
              <a:rPr lang="sr-Latn-CS" sz="2400" b="1" smtClean="0"/>
              <a:t>, </a:t>
            </a:r>
            <a:r>
              <a:rPr lang="sr-Cyrl-CS" sz="2400" b="1" smtClean="0"/>
              <a:t>пестицида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радонуклеида</a:t>
            </a:r>
            <a:r>
              <a:rPr lang="sr-Latn-CS" sz="2400" b="1" smtClean="0"/>
              <a:t>.</a:t>
            </a:r>
            <a:endParaRPr lang="en-US" sz="2400" b="1" smtClean="0"/>
          </a:p>
        </p:txBody>
      </p:sp>
    </p:spTree>
  </p:cSld>
  <p:clrMapOvr>
    <a:masterClrMapping/>
  </p:clrMapOvr>
  <p:transition advTm="1986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6725" y="1774825"/>
            <a:ext cx="8569325" cy="3598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Cyrl-CS" sz="2400" b="1">
                <a:latin typeface="Calibri" pitchFamily="34" charset="0"/>
              </a:rPr>
              <a:t>рН воде</a:t>
            </a:r>
            <a:endParaRPr kumimoji="1" lang="sr-Latn-CS" sz="2400" b="1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Latn-CS" sz="2400" b="1">
                <a:latin typeface="Calibri" pitchFamily="34" charset="0"/>
              </a:rPr>
              <a:t>	</a:t>
            </a:r>
            <a:r>
              <a:rPr kumimoji="1" lang="sr-Cyrl-CS" sz="2400" b="1">
                <a:latin typeface="Calibri" pitchFamily="34" charset="0"/>
              </a:rPr>
              <a:t>Већина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вода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за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пиће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има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en-US" sz="2400" b="1">
                <a:latin typeface="Calibri" pitchFamily="34" charset="0"/>
              </a:rPr>
              <a:t>pH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вредност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између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 6,8 и 7,2,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што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представља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реакцију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која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је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хигијенског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аспекта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најповољнија</a:t>
            </a:r>
            <a:r>
              <a:rPr kumimoji="1" lang="sr-Latn-CS" sz="2400" b="1">
                <a:latin typeface="Calibri" pitchFamily="34" charset="0"/>
              </a:rPr>
              <a:t> (</a:t>
            </a:r>
            <a:r>
              <a:rPr kumimoji="1" lang="sr-Cyrl-CS" sz="2400" b="1">
                <a:latin typeface="Calibri" pitchFamily="34" charset="0"/>
              </a:rPr>
              <a:t>неутрална</a:t>
            </a:r>
            <a:r>
              <a:rPr kumimoji="1" lang="sr-Latn-CS" sz="2400" b="1">
                <a:latin typeface="Calibri" pitchFamily="34" charset="0"/>
              </a:rPr>
              <a:t>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Latn-CS" sz="2400" b="1">
                <a:latin typeface="Calibri" pitchFamily="34" charset="0"/>
              </a:rPr>
              <a:t>	</a:t>
            </a:r>
            <a:r>
              <a:rPr kumimoji="1" lang="sr-Cyrl-CS" sz="2400" b="1">
                <a:latin typeface="Calibri" pitchFamily="34" charset="0"/>
              </a:rPr>
              <a:t>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пречишћеним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водама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толеришу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en-US" sz="2400" b="1">
                <a:latin typeface="Calibri" pitchFamily="34" charset="0"/>
              </a:rPr>
              <a:t>pH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вредности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интервалу од 6,5 до 9,0</a:t>
            </a:r>
            <a:r>
              <a:rPr kumimoji="1" lang="sr-Latn-CS" sz="2400" b="1">
                <a:latin typeface="Calibri" pitchFamily="34" charset="0"/>
              </a:rPr>
              <a:t>.</a:t>
            </a:r>
            <a:endParaRPr kumimoji="1" lang="sr-Cyrl-CS" sz="2400" b="1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>
              <a:latin typeface="Calibri" pitchFamily="34" charset="0"/>
            </a:endParaRPr>
          </a:p>
        </p:txBody>
      </p:sp>
      <p:sp>
        <p:nvSpPr>
          <p:cNvPr id="3277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8613" y="333375"/>
            <a:ext cx="7772400" cy="638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r>
              <a:rPr kumimoji="1" lang="sr-Cyrl-CS" sz="3200" b="1">
                <a:latin typeface="Calibri" pitchFamily="34" charset="0"/>
              </a:rPr>
              <a:t>ХЕМИЈСКА</a:t>
            </a:r>
            <a:r>
              <a:rPr kumimoji="1" lang="sr-Latn-CS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СВОЈСТВА</a:t>
            </a:r>
            <a:r>
              <a:rPr kumimoji="1" lang="sr-Latn-CS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ВОДЕ</a:t>
            </a:r>
            <a:r>
              <a:rPr kumimoji="1" lang="sr-Latn-CS" sz="3200" b="1">
                <a:latin typeface="Calibri" pitchFamily="34" charset="0"/>
              </a:rPr>
              <a:t> </a:t>
            </a:r>
            <a:endParaRPr kumimoji="1" lang="en-US" sz="3200" b="1">
              <a:latin typeface="Calibri" pitchFamily="34" charset="0"/>
            </a:endParaRPr>
          </a:p>
        </p:txBody>
      </p:sp>
    </p:spTree>
  </p:cSld>
  <p:clrMapOvr>
    <a:masterClrMapping/>
  </p:clrMapOvr>
  <p:transition advTm="19962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4175" y="642918"/>
            <a:ext cx="8291513" cy="5111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Cyrl-CS" sz="2400" b="1" dirty="0"/>
              <a:t>Гасови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у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води</a:t>
            </a:r>
            <a:endParaRPr kumimoji="1" lang="sr-Latn-CS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Char char="§"/>
            </a:pPr>
            <a:r>
              <a:rPr kumimoji="1" lang="sr-Cyrl-CS" sz="2400" b="1" dirty="0"/>
              <a:t>КИСЕОНИК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се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редовно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налази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растворен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у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води</a:t>
            </a:r>
            <a:r>
              <a:rPr kumimoji="1" lang="sr-Latn-CS" sz="2400" b="1" dirty="0"/>
              <a:t>.</a:t>
            </a:r>
            <a:endParaRPr kumimoji="1" lang="sr-Cyrl-CS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Latn-CS" sz="2400" b="1" dirty="0"/>
              <a:t>	</a:t>
            </a:r>
            <a:r>
              <a:rPr kumimoji="1" lang="sr-Cyrl-CS" sz="2400" b="1" dirty="0"/>
              <a:t>За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одржавање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живота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потребно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је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да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се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у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води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налази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бар 6 </a:t>
            </a:r>
            <a:r>
              <a:rPr kumimoji="1" lang="en-US" sz="2400" b="1" dirty="0"/>
              <a:t>mg</a:t>
            </a:r>
            <a:r>
              <a:rPr kumimoji="1" lang="sr-Cyrl-CS" sz="2400" b="1" dirty="0"/>
              <a:t>/1 литар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воде</a:t>
            </a:r>
            <a:r>
              <a:rPr kumimoji="1" lang="sr-Latn-CS" sz="2400" b="1" dirty="0"/>
              <a:t>.</a:t>
            </a:r>
            <a:endParaRPr kumimoji="1" lang="sr-Cyrl-CS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Char char="§"/>
            </a:pPr>
            <a:r>
              <a:rPr kumimoji="1" lang="sr-Cyrl-CS" sz="2400" b="1" dirty="0"/>
              <a:t>УГЉЕНДИОКСИД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садржи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скоро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свака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вода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у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природи</a:t>
            </a:r>
            <a:r>
              <a:rPr kumimoji="1" lang="sr-Latn-CS" sz="2400" b="1" dirty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Latn-CS" sz="2400" b="1" dirty="0"/>
              <a:t>	</a:t>
            </a:r>
            <a:r>
              <a:rPr kumimoji="1" lang="sr-Cyrl-CS" sz="2400" b="1" dirty="0"/>
              <a:t>Чини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воду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агресивном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те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она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брже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разграђује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минералне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материје</a:t>
            </a:r>
            <a:r>
              <a:rPr kumimoji="1" lang="sr-Latn-CS" sz="2400" b="1" dirty="0"/>
              <a:t>, </a:t>
            </a:r>
            <a:r>
              <a:rPr kumimoji="1" lang="sr-Cyrl-CS" sz="2400" b="1" dirty="0"/>
              <a:t>нарочито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кречњак</a:t>
            </a:r>
            <a:r>
              <a:rPr kumimoji="1" lang="sr-Latn-CS" sz="2400" b="1" dirty="0"/>
              <a:t>, </a:t>
            </a:r>
            <a:r>
              <a:rPr kumimoji="1" lang="sr-Cyrl-CS" sz="2400" b="1" dirty="0"/>
              <a:t>олово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и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др</a:t>
            </a:r>
            <a:r>
              <a:rPr kumimoji="1" lang="sr-Latn-CS" sz="2400" b="1" dirty="0"/>
              <a:t>..</a:t>
            </a:r>
            <a:endParaRPr kumimoji="1" lang="sr-Cyrl-CS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Latn-CS" sz="2400" b="1" dirty="0"/>
              <a:t>	</a:t>
            </a:r>
            <a:r>
              <a:rPr kumimoji="1" lang="sr-Cyrl-CS" sz="2400" b="1" dirty="0"/>
              <a:t>Може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бити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у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слободном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и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везаном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стању</a:t>
            </a:r>
            <a:r>
              <a:rPr kumimoji="1" lang="sr-Latn-CS" sz="2400" b="1" dirty="0"/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sr-Latn-CS" sz="2400" b="1" dirty="0"/>
              <a:t>     (</a:t>
            </a:r>
            <a:r>
              <a:rPr kumimoji="1" lang="sr-Cyrl-CS" sz="2400" b="1" dirty="0"/>
              <a:t>са</a:t>
            </a:r>
            <a:r>
              <a:rPr kumimoji="1" lang="sr-Latn-CS" sz="2400" b="1" dirty="0"/>
              <a:t> </a:t>
            </a:r>
            <a:r>
              <a:rPr kumimoji="1" lang="sr-Cyrl-CS" sz="2400" b="1" dirty="0"/>
              <a:t>карбонатима</a:t>
            </a:r>
            <a:r>
              <a:rPr kumimoji="1" lang="sr-Latn-CS" sz="2400" b="1" dirty="0"/>
              <a:t>)</a:t>
            </a:r>
            <a:endParaRPr kumimoji="1" lang="en-US" sz="2400" b="1" dirty="0"/>
          </a:p>
        </p:txBody>
      </p:sp>
      <p:sp>
        <p:nvSpPr>
          <p:cNvPr id="33795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8613" y="71414"/>
            <a:ext cx="7772400" cy="638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r>
              <a:rPr kumimoji="1" lang="sr-Cyrl-CS" sz="3200" b="1" dirty="0">
                <a:latin typeface="Calibri" pitchFamily="34" charset="0"/>
              </a:rPr>
              <a:t>ХЕМИЈСКА</a:t>
            </a:r>
            <a:r>
              <a:rPr kumimoji="1" lang="sr-Latn-CS" sz="3200" b="1" dirty="0">
                <a:latin typeface="Calibri" pitchFamily="34" charset="0"/>
              </a:rPr>
              <a:t> </a:t>
            </a:r>
            <a:r>
              <a:rPr kumimoji="1" lang="sr-Cyrl-CS" sz="3200" b="1" dirty="0">
                <a:latin typeface="Calibri" pitchFamily="34" charset="0"/>
              </a:rPr>
              <a:t>СВОЈСТВА</a:t>
            </a:r>
            <a:r>
              <a:rPr kumimoji="1" lang="sr-Latn-CS" sz="3200" b="1" dirty="0">
                <a:latin typeface="Calibri" pitchFamily="34" charset="0"/>
              </a:rPr>
              <a:t> </a:t>
            </a:r>
            <a:r>
              <a:rPr kumimoji="1" lang="sr-Cyrl-CS" sz="3200" b="1" dirty="0">
                <a:latin typeface="Calibri" pitchFamily="34" charset="0"/>
              </a:rPr>
              <a:t>ВОДЕ</a:t>
            </a:r>
            <a:r>
              <a:rPr kumimoji="1" lang="sr-Latn-CS" sz="3200" b="1" dirty="0">
                <a:latin typeface="Calibri" pitchFamily="34" charset="0"/>
              </a:rPr>
              <a:t> </a:t>
            </a:r>
            <a:endParaRPr kumimoji="1" lang="en-US" sz="3200" b="1" dirty="0">
              <a:latin typeface="Calibri" pitchFamily="34" charset="0"/>
            </a:endParaRPr>
          </a:p>
        </p:txBody>
      </p:sp>
    </p:spTree>
  </p:cSld>
  <p:clrMapOvr>
    <a:masterClrMapping/>
  </p:clrMapOvr>
  <p:transition advTm="23945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0" y="188913"/>
            <a:ext cx="7772400" cy="1143000"/>
          </a:xfrm>
          <a:noFill/>
          <a:ln cap="flat">
            <a:headEnd type="none" w="med" len="med"/>
            <a:tailEnd type="none" w="med" len="med"/>
          </a:ln>
        </p:spPr>
        <p:txBody>
          <a:bodyPr/>
          <a:lstStyle/>
          <a:p>
            <a:r>
              <a:rPr lang="sr-Cyrl-CS" sz="3200" b="1" smtClean="0"/>
              <a:t>ХЕМИЈСКА</a:t>
            </a:r>
            <a:r>
              <a:rPr lang="sr-Latn-CS" sz="3200" b="1" smtClean="0"/>
              <a:t> </a:t>
            </a:r>
            <a:r>
              <a:rPr lang="sr-Cyrl-CS" sz="3200" b="1" smtClean="0"/>
              <a:t>СВОЈСТВА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endParaRPr lang="en-US" sz="3200" b="1" smtClean="0"/>
          </a:p>
        </p:txBody>
      </p:sp>
      <p:sp>
        <p:nvSpPr>
          <p:cNvPr id="126" name="Content Placeholder 2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0" y="1412875"/>
            <a:ext cx="8496300" cy="4114800"/>
          </a:xfrm>
          <a:ln cap="flat">
            <a:headEnd type="none" w="med" len="med"/>
            <a:tailEnd type="none" w="med" len="med"/>
          </a:ln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ХЕМИЈСКА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СВОЈСТВА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изузетно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значајна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оцени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здравствене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безбедности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пиће</a:t>
            </a:r>
            <a:r>
              <a:rPr lang="sr-Latn-CS" sz="2400" b="1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endParaRPr lang="sr-Latn-CS" sz="2400" b="1" smtClean="0">
              <a:latin typeface="Arial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Свака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материја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може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неповољно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утицати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зависности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</a:t>
            </a:r>
            <a:r>
              <a:rPr lang="sr-Latn-CS" sz="2400" b="1" smtClean="0">
                <a:latin typeface="Arial" charset="0"/>
              </a:rPr>
              <a:t>:</a:t>
            </a:r>
          </a:p>
          <a:p>
            <a:pPr algn="just">
              <a:buFont typeface="Monotype Sorts" pitchFamily="2" charset="2"/>
              <a:buNone/>
            </a:pPr>
            <a:endParaRPr lang="sr-Latn-CS" sz="2400" b="1" smtClean="0">
              <a:latin typeface="Arial" charset="0"/>
            </a:endParaRPr>
          </a:p>
          <a:p>
            <a:pPr lvl="2" algn="just"/>
            <a:r>
              <a:rPr lang="sr-Cyrl-CS" b="1" smtClean="0">
                <a:latin typeface="Arial" charset="0"/>
              </a:rPr>
              <a:t>хемијских</a:t>
            </a:r>
            <a:r>
              <a:rPr lang="sr-Latn-CS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својстава</a:t>
            </a:r>
            <a:endParaRPr lang="sr-Latn-CS" b="1" smtClean="0">
              <a:latin typeface="Arial" charset="0"/>
            </a:endParaRPr>
          </a:p>
          <a:p>
            <a:pPr lvl="2" algn="just"/>
            <a:r>
              <a:rPr lang="sr-Cyrl-CS" b="1" smtClean="0">
                <a:latin typeface="Arial" charset="0"/>
              </a:rPr>
              <a:t>концентрације</a:t>
            </a:r>
            <a:endParaRPr lang="sr-Latn-CS" b="1" smtClean="0">
              <a:latin typeface="Arial" charset="0"/>
            </a:endParaRPr>
          </a:p>
          <a:p>
            <a:pPr lvl="2" algn="just"/>
            <a:r>
              <a:rPr lang="sr-Cyrl-CS" b="1" smtClean="0">
                <a:latin typeface="Arial" charset="0"/>
              </a:rPr>
              <a:t>дужине</a:t>
            </a:r>
            <a:r>
              <a:rPr lang="sr-Latn-CS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уношења</a:t>
            </a:r>
            <a:endParaRPr lang="sr-Latn-CS" b="1" smtClean="0">
              <a:latin typeface="Arial" charset="0"/>
            </a:endParaRPr>
          </a:p>
          <a:p>
            <a:pPr lvl="2" algn="just"/>
            <a:r>
              <a:rPr lang="sr-Cyrl-CS" b="1" smtClean="0">
                <a:latin typeface="Arial" charset="0"/>
              </a:rPr>
              <a:t>особина</a:t>
            </a:r>
            <a:r>
              <a:rPr lang="sr-Latn-CS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домаћина</a:t>
            </a:r>
            <a:endParaRPr lang="en-US" b="1" smtClean="0">
              <a:latin typeface="Arial" charset="0"/>
            </a:endParaRPr>
          </a:p>
          <a:p>
            <a:pPr algn="just"/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15127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/>
              <a:t>Спроводи</a:t>
            </a:r>
            <a:r>
              <a:rPr lang="sl-SI" sz="2400" b="1" smtClean="0"/>
              <a:t> </a:t>
            </a:r>
            <a:r>
              <a:rPr lang="sr-Cyrl-CS" sz="2400" b="1" smtClean="0"/>
              <a:t>се</a:t>
            </a:r>
            <a:r>
              <a:rPr lang="sl-SI" sz="2400" b="1" smtClean="0"/>
              <a:t> </a:t>
            </a:r>
            <a:r>
              <a:rPr lang="sr-Cyrl-CS" sz="2400" b="1" smtClean="0"/>
              <a:t>у</a:t>
            </a:r>
            <a:r>
              <a:rPr lang="sl-SI" sz="2400" b="1" smtClean="0"/>
              <a:t> </a:t>
            </a:r>
            <a:r>
              <a:rPr lang="sr-Cyrl-CS" sz="2400" b="1" smtClean="0"/>
              <a:t>складу</a:t>
            </a:r>
            <a:r>
              <a:rPr lang="sl-SI" sz="2400" b="1" smtClean="0"/>
              <a:t> </a:t>
            </a:r>
            <a:r>
              <a:rPr lang="sr-Cyrl-CS" sz="2400" b="1" smtClean="0"/>
              <a:t>са</a:t>
            </a:r>
            <a:r>
              <a:rPr lang="sl-SI" sz="2400" b="1" smtClean="0"/>
              <a:t> </a:t>
            </a:r>
            <a:r>
              <a:rPr lang="sr-Cyrl-CS" sz="2400" b="1" smtClean="0"/>
              <a:t>законском</a:t>
            </a:r>
            <a:r>
              <a:rPr lang="sl-SI" sz="2400" b="1" smtClean="0"/>
              <a:t> </a:t>
            </a:r>
            <a:r>
              <a:rPr lang="sr-Cyrl-CS" sz="2400" b="1" smtClean="0"/>
              <a:t>основом</a:t>
            </a:r>
            <a:r>
              <a:rPr lang="sl-SI" sz="2400" b="1" smtClean="0"/>
              <a:t> </a:t>
            </a:r>
            <a:r>
              <a:rPr lang="sr-Cyrl-CS" sz="2400" b="1" smtClean="0"/>
              <a:t>и</a:t>
            </a:r>
            <a:r>
              <a:rPr lang="sl-SI" sz="2400" b="1" smtClean="0"/>
              <a:t> </a:t>
            </a:r>
            <a:r>
              <a:rPr lang="sr-Cyrl-CS" sz="2400" b="1" smtClean="0"/>
              <a:t>обухвата</a:t>
            </a:r>
            <a:r>
              <a:rPr lang="sl-SI" sz="2400" b="1" smtClean="0"/>
              <a:t>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sl-SI" sz="2400" b="1" smtClean="0"/>
          </a:p>
          <a:p>
            <a:pPr lvl="1" algn="just">
              <a:lnSpc>
                <a:spcPct val="90000"/>
              </a:lnSpc>
              <a:buClr>
                <a:srgbClr val="000099"/>
              </a:buClr>
              <a:buFont typeface="Wingdings" pitchFamily="2" charset="2"/>
              <a:buChar char="Ø"/>
            </a:pPr>
            <a:r>
              <a:rPr lang="sr-Cyrl-CS" sz="2400" b="1" smtClean="0"/>
              <a:t>основни</a:t>
            </a:r>
            <a:r>
              <a:rPr lang="sl-SI" sz="2400" b="1" smtClean="0"/>
              <a:t> “</a:t>
            </a:r>
            <a:r>
              <a:rPr lang="sr-Cyrl-CS" sz="2400" b="1" smtClean="0"/>
              <a:t>А</a:t>
            </a:r>
            <a:r>
              <a:rPr lang="sl-SI" sz="2400" b="1" smtClean="0"/>
              <a:t>” </a:t>
            </a:r>
            <a:r>
              <a:rPr lang="sr-Cyrl-CS" sz="2400" b="1" smtClean="0"/>
              <a:t>обим</a:t>
            </a:r>
            <a:endParaRPr lang="sl-SI" sz="2400" b="1" smtClean="0"/>
          </a:p>
          <a:p>
            <a:pPr lvl="1" algn="just">
              <a:lnSpc>
                <a:spcPct val="90000"/>
              </a:lnSpc>
              <a:buClr>
                <a:srgbClr val="000099"/>
              </a:buClr>
              <a:buFont typeface="Wingdings" pitchFamily="2" charset="2"/>
              <a:buNone/>
            </a:pPr>
            <a:endParaRPr lang="sl-SI" sz="2400" b="1" smtClean="0"/>
          </a:p>
          <a:p>
            <a:pPr lvl="1" algn="just">
              <a:lnSpc>
                <a:spcPct val="90000"/>
              </a:lnSpc>
              <a:buClr>
                <a:srgbClr val="000099"/>
              </a:buClr>
              <a:buFont typeface="Wingdings" pitchFamily="2" charset="2"/>
              <a:buChar char="Ø"/>
            </a:pPr>
            <a:r>
              <a:rPr lang="sr-Cyrl-CS" sz="2400" b="1" smtClean="0"/>
              <a:t>периодични</a:t>
            </a:r>
            <a:r>
              <a:rPr lang="sl-SI" sz="2400" b="1" smtClean="0"/>
              <a:t> </a:t>
            </a:r>
            <a:r>
              <a:rPr lang="sr-Cyrl-CS" sz="2400" b="1" smtClean="0"/>
              <a:t>преглед</a:t>
            </a:r>
            <a:r>
              <a:rPr lang="sl-SI" sz="2400" b="1" smtClean="0"/>
              <a:t> “</a:t>
            </a:r>
            <a:r>
              <a:rPr lang="sr-Cyrl-CS" sz="2400" b="1" smtClean="0"/>
              <a:t>Б</a:t>
            </a:r>
            <a:r>
              <a:rPr lang="sl-SI" sz="2400" b="1" smtClean="0"/>
              <a:t>” </a:t>
            </a:r>
            <a:r>
              <a:rPr lang="sr-Cyrl-CS" sz="2400" b="1" smtClean="0"/>
              <a:t>обим</a:t>
            </a:r>
            <a:endParaRPr lang="sl-SI" sz="2400" b="1" smtClean="0"/>
          </a:p>
          <a:p>
            <a:pPr lvl="1" algn="just">
              <a:lnSpc>
                <a:spcPct val="90000"/>
              </a:lnSpc>
              <a:buClr>
                <a:srgbClr val="000099"/>
              </a:buClr>
              <a:buFont typeface="Wingdings" pitchFamily="2" charset="2"/>
              <a:buNone/>
            </a:pPr>
            <a:endParaRPr lang="sl-SI" sz="2400" b="1" smtClean="0"/>
          </a:p>
          <a:p>
            <a:pPr lvl="1" algn="just">
              <a:lnSpc>
                <a:spcPct val="90000"/>
              </a:lnSpc>
              <a:buClr>
                <a:srgbClr val="000099"/>
              </a:buClr>
              <a:buFont typeface="Wingdings" pitchFamily="2" charset="2"/>
              <a:buChar char="Ø"/>
            </a:pPr>
            <a:r>
              <a:rPr lang="sr-Cyrl-CS" sz="2400" b="1" smtClean="0"/>
              <a:t>обим</a:t>
            </a:r>
            <a:r>
              <a:rPr lang="sl-SI" sz="2400" b="1" smtClean="0"/>
              <a:t> </a:t>
            </a:r>
            <a:r>
              <a:rPr lang="sr-Cyrl-CS" sz="2400" b="1" smtClean="0"/>
              <a:t>нових</a:t>
            </a:r>
            <a:r>
              <a:rPr lang="sl-SI" sz="2400" b="1" smtClean="0"/>
              <a:t> </a:t>
            </a:r>
            <a:r>
              <a:rPr lang="sr-Cyrl-CS" sz="2400" b="1" smtClean="0"/>
              <a:t>захвата</a:t>
            </a:r>
            <a:r>
              <a:rPr lang="sl-SI" sz="2400" b="1" smtClean="0"/>
              <a:t> “</a:t>
            </a:r>
            <a:r>
              <a:rPr lang="sr-Cyrl-CS" sz="2400" b="1" smtClean="0"/>
              <a:t>В</a:t>
            </a:r>
            <a:r>
              <a:rPr lang="sl-SI" sz="2400" b="1" smtClean="0"/>
              <a:t>” </a:t>
            </a:r>
            <a:r>
              <a:rPr lang="sr-Cyrl-CS" sz="2400" b="1" smtClean="0"/>
              <a:t>обим</a:t>
            </a:r>
            <a:endParaRPr lang="sl-SI" sz="2400" b="1" smtClean="0"/>
          </a:p>
          <a:p>
            <a:pPr lvl="1" algn="just">
              <a:lnSpc>
                <a:spcPct val="90000"/>
              </a:lnSpc>
              <a:buClr>
                <a:srgbClr val="000099"/>
              </a:buClr>
              <a:buFont typeface="Wingdings" pitchFamily="2" charset="2"/>
              <a:buNone/>
            </a:pPr>
            <a:endParaRPr lang="sl-SI" sz="2400" b="1" smtClean="0"/>
          </a:p>
          <a:p>
            <a:pPr lvl="1" algn="just">
              <a:lnSpc>
                <a:spcPct val="90000"/>
              </a:lnSpc>
              <a:buClr>
                <a:srgbClr val="000099"/>
              </a:buClr>
              <a:buFont typeface="Wingdings" pitchFamily="2" charset="2"/>
              <a:buChar char="Ø"/>
            </a:pPr>
            <a:r>
              <a:rPr lang="sr-Cyrl-CS" sz="2400" b="1" smtClean="0"/>
              <a:t>испитивање</a:t>
            </a:r>
            <a:r>
              <a:rPr lang="sl-SI" sz="2400" b="1" smtClean="0"/>
              <a:t> </a:t>
            </a:r>
            <a:r>
              <a:rPr lang="sr-Cyrl-CS" sz="2400" b="1" smtClean="0"/>
              <a:t>по</a:t>
            </a:r>
            <a:r>
              <a:rPr lang="sl-SI" sz="2400" b="1" smtClean="0"/>
              <a:t> </a:t>
            </a:r>
            <a:r>
              <a:rPr lang="sr-Cyrl-CS" sz="2400" b="1" smtClean="0"/>
              <a:t>хигијенско</a:t>
            </a:r>
            <a:r>
              <a:rPr lang="sl-SI" sz="2400" b="1" smtClean="0"/>
              <a:t>-</a:t>
            </a:r>
            <a:r>
              <a:rPr lang="sr-Cyrl-CS" sz="2400" b="1" smtClean="0"/>
              <a:t>епидемиолошким</a:t>
            </a:r>
            <a:r>
              <a:rPr lang="sl-SI" sz="2400" b="1" smtClean="0"/>
              <a:t> </a:t>
            </a:r>
            <a:r>
              <a:rPr lang="sr-Cyrl-CS" sz="2400" b="1" smtClean="0"/>
              <a:t>индикацијама</a:t>
            </a:r>
            <a:r>
              <a:rPr lang="sl-SI" sz="2400" b="1" smtClean="0"/>
              <a:t> “</a:t>
            </a:r>
            <a:r>
              <a:rPr lang="sr-Cyrl-CS" sz="2400" b="1" smtClean="0"/>
              <a:t>Г</a:t>
            </a:r>
            <a:r>
              <a:rPr lang="sl-SI" sz="2400" b="1" smtClean="0"/>
              <a:t>” </a:t>
            </a:r>
            <a:r>
              <a:rPr lang="sr-Cyrl-CS" sz="2400" b="1" smtClean="0"/>
              <a:t>обим</a:t>
            </a:r>
            <a:endParaRPr lang="en-GB" sz="2400" b="1" smtClean="0"/>
          </a:p>
          <a:p>
            <a:pPr>
              <a:lnSpc>
                <a:spcPct val="90000"/>
              </a:lnSpc>
            </a:pPr>
            <a:endParaRPr lang="en-US" smtClean="0"/>
          </a:p>
        </p:txBody>
      </p:sp>
      <p:sp>
        <p:nvSpPr>
          <p:cNvPr id="128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ln/>
        </p:spPr>
        <p:txBody>
          <a:bodyPr/>
          <a:lstStyle/>
          <a:p>
            <a:pPr algn="just"/>
            <a:r>
              <a:rPr lang="sr-Cyrl-CS" sz="3200" b="1" dirty="0" smtClean="0"/>
              <a:t>Систематска</a:t>
            </a:r>
            <a:r>
              <a:rPr lang="sl-SI" sz="3200" b="1" dirty="0" smtClean="0"/>
              <a:t> </a:t>
            </a:r>
            <a:r>
              <a:rPr lang="sr-Cyrl-CS" sz="3200" b="1" dirty="0" smtClean="0"/>
              <a:t>провера</a:t>
            </a:r>
            <a:r>
              <a:rPr lang="sl-SI" sz="3200" b="1" dirty="0" smtClean="0"/>
              <a:t> </a:t>
            </a:r>
            <a:r>
              <a:rPr lang="sr-Cyrl-CS" sz="3200" b="1" dirty="0" smtClean="0"/>
              <a:t>својстава</a:t>
            </a:r>
            <a:r>
              <a:rPr lang="en-US" sz="3200" b="1" dirty="0" smtClean="0"/>
              <a:t> </a:t>
            </a:r>
            <a:r>
              <a:rPr lang="sr-Cyrl-CS" sz="3200" b="1" dirty="0" smtClean="0"/>
              <a:t>воде</a:t>
            </a:r>
            <a:r>
              <a:rPr lang="en-US" sz="3200" b="1" dirty="0" smtClean="0"/>
              <a:t> </a:t>
            </a:r>
            <a:r>
              <a:rPr lang="sr-Cyrl-CS" sz="3200" b="1" dirty="0" smtClean="0"/>
              <a:t>за</a:t>
            </a:r>
            <a:r>
              <a:rPr lang="sl-SI" sz="3200" b="1" dirty="0" smtClean="0"/>
              <a:t> </a:t>
            </a:r>
            <a:r>
              <a:rPr lang="sr-Cyrl-CS" sz="3200" b="1" dirty="0" smtClean="0"/>
              <a:t>пиће</a:t>
            </a:r>
            <a:r>
              <a:rPr lang="sl-SI" sz="3200" b="1" dirty="0" smtClean="0"/>
              <a:t> </a:t>
            </a:r>
            <a:r>
              <a:rPr lang="sr-Cyrl-CS" sz="3200" b="1" dirty="0" smtClean="0"/>
              <a:t>у</a:t>
            </a:r>
            <a:r>
              <a:rPr lang="sl-SI" sz="3200" b="1" dirty="0" smtClean="0"/>
              <a:t> </a:t>
            </a:r>
            <a:r>
              <a:rPr lang="sr-Cyrl-CS" sz="3200" b="1" dirty="0" smtClean="0"/>
              <a:t>Републици</a:t>
            </a:r>
            <a:r>
              <a:rPr lang="sl-SI" sz="3200" b="1" dirty="0" smtClean="0"/>
              <a:t> </a:t>
            </a:r>
            <a:r>
              <a:rPr lang="sr-Cyrl-CS" sz="3200" b="1" dirty="0" smtClean="0"/>
              <a:t>Србији</a:t>
            </a:r>
            <a:endParaRPr lang="en-GB" sz="3200" b="1" dirty="0" smtClean="0"/>
          </a:p>
        </p:txBody>
      </p:sp>
    </p:spTree>
  </p:cSld>
  <p:clrMapOvr>
    <a:masterClrMapping/>
  </p:clrMapOvr>
  <p:transition advTm="18124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/>
          <p:nvPr>
            <p:custDataLst>
              <p:tags r:id="rId1"/>
            </p:custDataLst>
          </p:nvPr>
        </p:nvSpPr>
        <p:spPr bwMode="auto">
          <a:xfrm>
            <a:off x="539750" y="1268413"/>
            <a:ext cx="8280400" cy="5022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Char char="§"/>
            </a:pPr>
            <a:r>
              <a:rPr kumimoji="1" lang="sr-Cyrl-CS" sz="2400" b="1">
                <a:latin typeface="Calibri" pitchFamily="34" charset="0"/>
              </a:rPr>
              <a:t>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објектима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за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водоснабдевање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водом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образовно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васпитних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организација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врши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току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школске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године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4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основна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прегледа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воде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за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пиће</a:t>
            </a:r>
            <a:r>
              <a:rPr kumimoji="1" lang="sr-Latn-CS" sz="2400" b="1">
                <a:latin typeface="Calibri" pitchFamily="34" charset="0"/>
              </a:rPr>
              <a:t>. </a:t>
            </a:r>
            <a:r>
              <a:rPr kumimoji="1" lang="sr-Cyrl-CS" sz="2400" b="1">
                <a:latin typeface="Calibri" pitchFamily="34" charset="0"/>
              </a:rPr>
              <a:t>За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време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распуста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преглед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врши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на</a:t>
            </a:r>
            <a:r>
              <a:rPr kumimoji="1" lang="sr-Latn-CS" sz="2400" b="1">
                <a:latin typeface="Calibri" pitchFamily="34" charset="0"/>
              </a:rPr>
              <a:t> 15 </a:t>
            </a:r>
            <a:r>
              <a:rPr kumimoji="1" lang="sr-Cyrl-CS" sz="2400" b="1">
                <a:latin typeface="Calibri" pitchFamily="34" charset="0"/>
              </a:rPr>
              <a:t>дана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пре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почетка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наставе</a:t>
            </a:r>
            <a:r>
              <a:rPr kumimoji="1" lang="sr-Latn-CS" sz="2400" b="1">
                <a:latin typeface="Calibri" pitchFamily="34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Char char="§"/>
            </a:pPr>
            <a:r>
              <a:rPr kumimoji="1" lang="sr-Cyrl-CS" sz="2400" b="1">
                <a:latin typeface="Calibri" pitchFamily="34" charset="0"/>
              </a:rPr>
              <a:t>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објектима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за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рекреативну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наставу</a:t>
            </a:r>
            <a:r>
              <a:rPr kumimoji="1" lang="sr-Latn-CS" sz="2400" b="1">
                <a:latin typeface="Calibri" pitchFamily="34" charset="0"/>
              </a:rPr>
              <a:t>, </a:t>
            </a:r>
            <a:r>
              <a:rPr kumimoji="1" lang="sr-Cyrl-CS" sz="2400" b="1">
                <a:latin typeface="Calibri" pitchFamily="34" charset="0"/>
              </a:rPr>
              <a:t>одмор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деце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омладине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омладинским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насељима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врше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4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основна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и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2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периодична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прегледа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за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време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коришћења</a:t>
            </a:r>
            <a:r>
              <a:rPr kumimoji="1" lang="sr-Latn-CS" sz="2400" b="1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tx2"/>
                </a:solidFill>
                <a:latin typeface="Calibri" pitchFamily="34" charset="0"/>
              </a:rPr>
              <a:t>објеката</a:t>
            </a:r>
            <a:r>
              <a:rPr kumimoji="1" lang="sr-Latn-CS" sz="2400" b="1">
                <a:latin typeface="Calibri" pitchFamily="34" charset="0"/>
              </a:rPr>
              <a:t>. </a:t>
            </a:r>
          </a:p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endParaRPr kumimoji="1" lang="sr-Latn-CS" sz="2400" b="1"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Char char="§"/>
            </a:pPr>
            <a:r>
              <a:rPr kumimoji="1" lang="sr-Cyrl-CS" sz="2400" b="1">
                <a:latin typeface="Calibri" pitchFamily="34" charset="0"/>
              </a:rPr>
              <a:t>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јавним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објектима</a:t>
            </a:r>
            <a:r>
              <a:rPr kumimoji="1" lang="sr-Latn-CS" sz="2400" b="1">
                <a:latin typeface="Calibri" pitchFamily="34" charset="0"/>
              </a:rPr>
              <a:t> (</a:t>
            </a:r>
            <a:r>
              <a:rPr kumimoji="1" lang="sr-Cyrl-CS" sz="2400" b="1">
                <a:latin typeface="Calibri" pitchFamily="34" charset="0"/>
              </a:rPr>
              <a:t>туристи</a:t>
            </a:r>
            <a:r>
              <a:rPr kumimoji="1" lang="sr-Latn-CS" sz="2400" b="1">
                <a:latin typeface="Calibri" pitchFamily="34" charset="0"/>
              </a:rPr>
              <a:t>ч</a:t>
            </a:r>
            <a:r>
              <a:rPr kumimoji="1" lang="sr-Cyrl-CS" sz="2400" b="1">
                <a:latin typeface="Calibri" pitchFamily="34" charset="0"/>
              </a:rPr>
              <a:t>ко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угоститељски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саобраћајни</a:t>
            </a:r>
            <a:r>
              <a:rPr kumimoji="1" lang="sr-Latn-CS" sz="2400" b="1">
                <a:latin typeface="Calibri" pitchFamily="34" charset="0"/>
              </a:rPr>
              <a:t>) </a:t>
            </a:r>
            <a:r>
              <a:rPr kumimoji="1" lang="sr-Cyrl-CS" sz="2400" b="1">
                <a:latin typeface="Calibri" pitchFamily="34" charset="0"/>
              </a:rPr>
              <a:t>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објектима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за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производњу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промет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животних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намирница</a:t>
            </a:r>
            <a:r>
              <a:rPr kumimoji="1" lang="sr-Latn-CS" sz="2400" b="1">
                <a:latin typeface="Calibri" pitchFamily="34" charset="0"/>
              </a:rPr>
              <a:t>, </a:t>
            </a:r>
            <a:r>
              <a:rPr kumimoji="1" lang="sr-Cyrl-CS" sz="2400" b="1">
                <a:latin typeface="Calibri" pitchFamily="34" charset="0"/>
              </a:rPr>
              <a:t>који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снабдевају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из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сопствених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објеката</a:t>
            </a:r>
            <a:r>
              <a:rPr kumimoji="1" lang="sr-Latn-CS" sz="2400" b="1">
                <a:latin typeface="Calibri" pitchFamily="34" charset="0"/>
              </a:rPr>
              <a:t>, </a:t>
            </a:r>
            <a:r>
              <a:rPr kumimoji="1" lang="sr-Cyrl-CS" sz="2400" b="1">
                <a:latin typeface="Calibri" pitchFamily="34" charset="0"/>
              </a:rPr>
              <a:t>преглед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воде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врши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latin typeface="Calibri" pitchFamily="34" charset="0"/>
              </a:rPr>
              <a:t>се</a:t>
            </a:r>
            <a:r>
              <a:rPr kumimoji="1" lang="sr-Latn-CS" sz="2400" b="1"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accent1"/>
                </a:solidFill>
                <a:latin typeface="Calibri" pitchFamily="34" charset="0"/>
              </a:rPr>
              <a:t>према</a:t>
            </a:r>
            <a:r>
              <a:rPr kumimoji="1" lang="sr-Latn-CS" sz="2400" b="1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accent1"/>
                </a:solidFill>
                <a:latin typeface="Calibri" pitchFamily="34" charset="0"/>
              </a:rPr>
              <a:t>броју</a:t>
            </a:r>
            <a:r>
              <a:rPr kumimoji="1" lang="sr-Latn-CS" sz="2400" b="1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accent1"/>
                </a:solidFill>
                <a:latin typeface="Calibri" pitchFamily="34" charset="0"/>
              </a:rPr>
              <a:t>еквивалентних</a:t>
            </a:r>
            <a:r>
              <a:rPr kumimoji="1" lang="sr-Latn-CS" sz="2400" b="1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kumimoji="1" lang="sr-Cyrl-CS" sz="2400" b="1">
                <a:solidFill>
                  <a:schemeClr val="accent1"/>
                </a:solidFill>
                <a:latin typeface="Calibri" pitchFamily="34" charset="0"/>
              </a:rPr>
              <a:t>становника</a:t>
            </a:r>
            <a:r>
              <a:rPr kumimoji="1" lang="sr-Latn-CS" sz="2400" b="1">
                <a:solidFill>
                  <a:schemeClr val="accent1"/>
                </a:solidFill>
                <a:latin typeface="Calibri" pitchFamily="34" charset="0"/>
              </a:rPr>
              <a:t>. </a:t>
            </a:r>
          </a:p>
        </p:txBody>
      </p:sp>
      <p:sp>
        <p:nvSpPr>
          <p:cNvPr id="43011" name="Rectangle 2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750" y="-26988"/>
            <a:ext cx="7561263" cy="11430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just"/>
            <a:r>
              <a:rPr kumimoji="1" lang="sr-Cyrl-CS" sz="3200" b="1">
                <a:latin typeface="Calibri" pitchFamily="34" charset="0"/>
              </a:rPr>
              <a:t>Систематска</a:t>
            </a:r>
            <a:r>
              <a:rPr kumimoji="1" lang="sl-SI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провера</a:t>
            </a:r>
            <a:r>
              <a:rPr kumimoji="1" lang="sl-SI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својстава</a:t>
            </a:r>
            <a:r>
              <a:rPr kumimoji="1" lang="en-US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воде</a:t>
            </a:r>
            <a:r>
              <a:rPr kumimoji="1" lang="en-US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за</a:t>
            </a:r>
            <a:r>
              <a:rPr kumimoji="1" lang="sl-SI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пиће</a:t>
            </a:r>
            <a:r>
              <a:rPr kumimoji="1" lang="sl-SI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у</a:t>
            </a:r>
            <a:r>
              <a:rPr kumimoji="1" lang="sl-SI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Републици</a:t>
            </a:r>
            <a:r>
              <a:rPr kumimoji="1" lang="sl-SI" sz="3200" b="1">
                <a:latin typeface="Calibri" pitchFamily="34" charset="0"/>
              </a:rPr>
              <a:t> </a:t>
            </a:r>
            <a:r>
              <a:rPr kumimoji="1" lang="sr-Cyrl-CS" sz="3200" b="1">
                <a:latin typeface="Calibri" pitchFamily="34" charset="0"/>
              </a:rPr>
              <a:t>Србији</a:t>
            </a:r>
            <a:endParaRPr kumimoji="1" lang="en-GB" sz="3200" b="1">
              <a:latin typeface="Calibri" pitchFamily="34" charset="0"/>
            </a:endParaRPr>
          </a:p>
        </p:txBody>
      </p:sp>
    </p:spTree>
  </p:cSld>
  <p:clrMapOvr>
    <a:masterClrMapping/>
  </p:clrMapOvr>
  <p:transition advTm="1249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3850" y="433388"/>
            <a:ext cx="7772400" cy="54768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/>
              <a:t>СВОЈСТВА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r>
              <a:rPr lang="sr-Latn-CS" sz="3200" b="1" smtClean="0"/>
              <a:t> </a:t>
            </a:r>
            <a:r>
              <a:rPr lang="sr-Cyrl-CS" sz="3200" b="1" smtClean="0"/>
              <a:t>ЗА</a:t>
            </a:r>
            <a:r>
              <a:rPr lang="sr-Latn-CS" sz="3200" b="1" smtClean="0"/>
              <a:t> </a:t>
            </a:r>
            <a:r>
              <a:rPr lang="sr-Cyrl-CS" sz="3200" b="1" smtClean="0"/>
              <a:t>ПИЋЕ</a:t>
            </a:r>
            <a:endParaRPr lang="en-US" sz="3200" b="1" smtClean="0"/>
          </a:p>
        </p:txBody>
      </p:sp>
      <p:sp>
        <p:nvSpPr>
          <p:cNvPr id="79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57200" y="1890713"/>
            <a:ext cx="8291513" cy="3625850"/>
          </a:xfrm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800" b="1" smtClean="0"/>
              <a:t>МИКРОБИОЛОШКА</a:t>
            </a:r>
            <a:endParaRPr lang="sr-Latn-CS" sz="28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2800" b="1" smtClean="0"/>
          </a:p>
          <a:p>
            <a:pPr>
              <a:lnSpc>
                <a:spcPct val="80000"/>
              </a:lnSpc>
            </a:pPr>
            <a:r>
              <a:rPr lang="sr-Cyrl-CS" sz="2800" b="1" smtClean="0"/>
              <a:t>ФИЗИЧКА</a:t>
            </a:r>
            <a:endParaRPr lang="sr-Latn-CS" sz="28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2800" b="1" smtClean="0"/>
          </a:p>
          <a:p>
            <a:pPr>
              <a:lnSpc>
                <a:spcPct val="80000"/>
              </a:lnSpc>
            </a:pPr>
            <a:r>
              <a:rPr lang="sr-Cyrl-CS" sz="2800" b="1" smtClean="0"/>
              <a:t>ХЕМИЈСКА</a:t>
            </a:r>
            <a:endParaRPr lang="sr-Latn-CS" sz="28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2800" b="1" smtClean="0"/>
          </a:p>
          <a:p>
            <a:pPr>
              <a:lnSpc>
                <a:spcPct val="80000"/>
              </a:lnSpc>
            </a:pPr>
            <a:r>
              <a:rPr lang="sr-Cyrl-CS" sz="2800" b="1" smtClean="0"/>
              <a:t>БИОЛОШКА</a:t>
            </a:r>
            <a:r>
              <a:rPr lang="sr-Latn-CS" sz="2800" b="1" smtClean="0"/>
              <a:t> 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2800" b="1" smtClean="0"/>
          </a:p>
          <a:p>
            <a:pPr>
              <a:lnSpc>
                <a:spcPct val="80000"/>
              </a:lnSpc>
            </a:pPr>
            <a:r>
              <a:rPr lang="sr-Cyrl-CS" sz="2800" b="1" smtClean="0"/>
              <a:t>РАДИОЛОШКА</a:t>
            </a:r>
            <a:endParaRPr lang="sr-Latn-CS" sz="2800" b="1" smtClean="0"/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sr-Latn-CS" sz="2800" b="1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sr-Latn-CS" sz="2800" b="1" smtClean="0">
                <a:solidFill>
                  <a:srgbClr val="000099"/>
                </a:solidFill>
              </a:rPr>
              <a:t>	</a:t>
            </a:r>
            <a:endParaRPr lang="sr-Cyrl-CS" sz="2800" b="1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advTm="3853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533400" y="0"/>
            <a:ext cx="8229600" cy="13843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r>
              <a:rPr lang="sr-Cyrl-CS" sz="3200" b="1" dirty="0" smtClean="0">
                <a:latin typeface="Times New Roman" pitchFamily="18" charset="0"/>
              </a:rPr>
              <a:t>ПОТРОШЊА</a:t>
            </a:r>
            <a:r>
              <a:rPr lang="sr-Latn-BA" sz="3200" b="1" dirty="0" smtClean="0">
                <a:latin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</a:rPr>
              <a:t>ВОДЕ</a:t>
            </a:r>
            <a:endParaRPr lang="en-US" sz="3200" b="1" dirty="0" smtClean="0">
              <a:latin typeface="Times New Roman" pitchFamily="18" charset="0"/>
            </a:endParaRPr>
          </a:p>
        </p:txBody>
      </p:sp>
      <p:sp>
        <p:nvSpPr>
          <p:cNvPr id="71683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636713"/>
            <a:ext cx="8229600" cy="5221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Cyrl-CS" sz="2400" b="1"/>
              <a:t>На</a:t>
            </a:r>
            <a:r>
              <a:rPr lang="sr-Latn-CS" sz="2400" b="1"/>
              <a:t> </a:t>
            </a:r>
            <a:r>
              <a:rPr lang="sr-Cyrl-CS" sz="2400" b="1"/>
              <a:t>потрошњу</a:t>
            </a:r>
            <a:r>
              <a:rPr lang="sr-Latn-CS" sz="2400" b="1"/>
              <a:t> </a:t>
            </a:r>
            <a:r>
              <a:rPr lang="sr-Cyrl-CS" sz="2400" b="1"/>
              <a:t>воде</a:t>
            </a:r>
            <a:r>
              <a:rPr lang="sr-Latn-CS" sz="2400" b="1"/>
              <a:t> </a:t>
            </a:r>
            <a:r>
              <a:rPr lang="sr-Cyrl-CS" sz="2400" b="1"/>
              <a:t>утичу</a:t>
            </a:r>
            <a:r>
              <a:rPr lang="sr-Latn-CS" sz="2400" b="1"/>
              <a:t> </a:t>
            </a:r>
            <a:r>
              <a:rPr lang="sr-Cyrl-CS" sz="2400" b="1"/>
              <a:t>следећи</a:t>
            </a:r>
            <a:r>
              <a:rPr lang="sr-Latn-CS" sz="2400" b="1"/>
              <a:t> </a:t>
            </a:r>
            <a:r>
              <a:rPr lang="sr-Cyrl-CS" sz="2400" b="1"/>
              <a:t>фактори</a:t>
            </a:r>
            <a:r>
              <a:rPr lang="sr-Latn-CS" sz="2400" b="1"/>
              <a:t>: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Latn-CS" sz="2400" b="1"/>
              <a:t> </a:t>
            </a:r>
            <a:r>
              <a:rPr lang="sr-Cyrl-CS" sz="2400" b="1"/>
              <a:t>густина</a:t>
            </a:r>
            <a:r>
              <a:rPr lang="sr-Latn-CS" sz="2400" b="1"/>
              <a:t> </a:t>
            </a:r>
            <a:r>
              <a:rPr lang="sr-Cyrl-CS" sz="2400" b="1"/>
              <a:t>популације</a:t>
            </a:r>
            <a:r>
              <a:rPr lang="sr-Latn-CS" sz="2400" b="1"/>
              <a:t>,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Latn-CS" sz="2400" b="1"/>
              <a:t> </a:t>
            </a:r>
            <a:r>
              <a:rPr lang="sr-Cyrl-CS" sz="2400" b="1"/>
              <a:t>ниво</a:t>
            </a:r>
            <a:r>
              <a:rPr lang="sr-Latn-CS" sz="2400" b="1"/>
              <a:t> </a:t>
            </a:r>
            <a:r>
              <a:rPr lang="sr-Cyrl-CS" sz="2400" b="1"/>
              <a:t>развијености</a:t>
            </a:r>
            <a:r>
              <a:rPr lang="sr-Latn-CS" sz="2400" b="1"/>
              <a:t> </a:t>
            </a:r>
            <a:r>
              <a:rPr lang="sr-Cyrl-CS" sz="2400" b="1"/>
              <a:t>цивилизације</a:t>
            </a:r>
            <a:r>
              <a:rPr lang="sr-Latn-CS" sz="2400" b="1"/>
              <a:t>,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Latn-CS" sz="2400" b="1"/>
              <a:t> </a:t>
            </a:r>
            <a:r>
              <a:rPr lang="sr-Cyrl-CS" sz="2400" b="1"/>
              <a:t>развијеност</a:t>
            </a:r>
            <a:r>
              <a:rPr lang="sr-Latn-CS" sz="2400" b="1"/>
              <a:t> </a:t>
            </a:r>
            <a:r>
              <a:rPr lang="sr-Cyrl-CS" sz="2400" b="1"/>
              <a:t>индустрије</a:t>
            </a:r>
            <a:r>
              <a:rPr lang="sr-Latn-CS" sz="2400" b="1"/>
              <a:t>,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Latn-CS" sz="2400" b="1"/>
              <a:t> </a:t>
            </a:r>
            <a:r>
              <a:rPr lang="sr-Cyrl-CS" sz="2400" b="1"/>
              <a:t>одабрани</a:t>
            </a:r>
            <a:r>
              <a:rPr lang="sr-Latn-CS" sz="2400" b="1"/>
              <a:t> </a:t>
            </a:r>
            <a:r>
              <a:rPr lang="sr-Cyrl-CS" sz="2400" b="1"/>
              <a:t>технолошки</a:t>
            </a:r>
            <a:r>
              <a:rPr lang="sr-Latn-CS" sz="2400" b="1"/>
              <a:t> </a:t>
            </a:r>
            <a:r>
              <a:rPr lang="sr-Cyrl-CS" sz="2400" b="1"/>
              <a:t>поступак</a:t>
            </a:r>
            <a:r>
              <a:rPr lang="sr-Latn-CS" sz="2400" b="1"/>
              <a:t> </a:t>
            </a:r>
            <a:r>
              <a:rPr lang="sr-Cyrl-CS" sz="2400" b="1"/>
              <a:t>за</a:t>
            </a:r>
            <a:r>
              <a:rPr lang="sr-Latn-CS" sz="2400" b="1"/>
              <a:t> </a:t>
            </a:r>
            <a:r>
              <a:rPr lang="sr-Cyrl-CS" sz="2400" b="1"/>
              <a:t>дато</a:t>
            </a:r>
            <a:r>
              <a:rPr lang="sr-Latn-CS" sz="2400" b="1"/>
              <a:t> </a:t>
            </a:r>
            <a:r>
              <a:rPr lang="sr-Cyrl-CS" sz="2400" b="1"/>
              <a:t>индустријско</a:t>
            </a:r>
            <a:r>
              <a:rPr lang="sr-Latn-CS" sz="2400" b="1"/>
              <a:t> </a:t>
            </a:r>
            <a:r>
              <a:rPr lang="sr-Cyrl-CS" sz="2400" b="1"/>
              <a:t>постројење</a:t>
            </a:r>
            <a:r>
              <a:rPr lang="sr-Latn-CS" sz="2400" b="1"/>
              <a:t>,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/>
              <a:t>могућност</a:t>
            </a:r>
            <a:r>
              <a:rPr lang="sr-Latn-CS" sz="2400" b="1"/>
              <a:t> </a:t>
            </a:r>
            <a:r>
              <a:rPr lang="sr-Cyrl-CS" sz="2400" b="1"/>
              <a:t>једноструке</a:t>
            </a:r>
            <a:r>
              <a:rPr lang="sr-Latn-CS" sz="2400" b="1"/>
              <a:t> </a:t>
            </a:r>
            <a:r>
              <a:rPr lang="sr-Cyrl-CS" sz="2400" b="1"/>
              <a:t>или</a:t>
            </a:r>
            <a:r>
              <a:rPr lang="sr-Latn-CS" sz="2400" b="1"/>
              <a:t> </a:t>
            </a:r>
            <a:r>
              <a:rPr lang="sr-Cyrl-CS" sz="2400" b="1"/>
              <a:t>вишеструке</a:t>
            </a:r>
            <a:r>
              <a:rPr lang="sr-Latn-CS" sz="2400" b="1"/>
              <a:t> </a:t>
            </a:r>
            <a:r>
              <a:rPr lang="sr-Cyrl-CS" sz="2400" b="1"/>
              <a:t>рециркулацијЕ</a:t>
            </a:r>
            <a:r>
              <a:rPr lang="sr-Latn-CS" sz="2400" b="1"/>
              <a:t> </a:t>
            </a:r>
            <a:r>
              <a:rPr lang="sr-Cyrl-CS" sz="2400" b="1"/>
              <a:t>употребљене</a:t>
            </a:r>
            <a:r>
              <a:rPr lang="sr-Latn-CS" sz="2400" b="1"/>
              <a:t> </a:t>
            </a:r>
            <a:r>
              <a:rPr lang="sr-Cyrl-CS" sz="2400" b="1"/>
              <a:t>воде</a:t>
            </a:r>
            <a:r>
              <a:rPr lang="sr-Latn-CS" sz="2400" b="1"/>
              <a:t>,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/>
              <a:t>климатски</a:t>
            </a:r>
            <a:r>
              <a:rPr lang="sr-Latn-CS" sz="2400" b="1"/>
              <a:t> </a:t>
            </a:r>
            <a:r>
              <a:rPr lang="sr-Cyrl-CS" sz="2400" b="1"/>
              <a:t>услови</a:t>
            </a:r>
            <a:r>
              <a:rPr lang="sr-Latn-CS" sz="2400" b="1"/>
              <a:t> </a:t>
            </a:r>
            <a:r>
              <a:rPr lang="sr-Cyrl-CS" sz="2400" b="1"/>
              <a:t>и</a:t>
            </a:r>
            <a:r>
              <a:rPr lang="sr-Latn-CS" sz="2400" b="1"/>
              <a:t> </a:t>
            </a:r>
            <a:r>
              <a:rPr lang="sr-Cyrl-CS" sz="2400" b="1"/>
              <a:t>сл</a:t>
            </a:r>
            <a:r>
              <a:rPr lang="sr-Latn-CS" sz="2400" b="1"/>
              <a:t>. </a:t>
            </a:r>
            <a:endParaRPr lang="en-US" sz="2400" b="1"/>
          </a:p>
        </p:txBody>
      </p:sp>
    </p:spTree>
  </p:cSld>
  <p:clrMapOvr>
    <a:masterClrMapping/>
  </p:clrMapOvr>
  <p:transition advTm="9042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sz="3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sym typeface="Wingdings"/>
              </a:rPr>
              <a:t>КРУЖНИ</a:t>
            </a:r>
            <a:r>
              <a:rPr lang="sr-Latn-BA" sz="3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sym typeface="Wingdings"/>
              </a:rPr>
              <a:t> </a:t>
            </a:r>
            <a:r>
              <a:rPr lang="sr-Cyrl-CS" sz="3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sym typeface="Wingdings"/>
              </a:rPr>
              <a:t>ЦИКЛУС</a:t>
            </a:r>
            <a:r>
              <a:rPr lang="sr-Latn-BA" sz="3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sym typeface="Wingdings"/>
              </a:rPr>
              <a:t> </a:t>
            </a:r>
            <a:r>
              <a:rPr lang="sr-Cyrl-CS" sz="3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sym typeface="Wingdings"/>
              </a:rPr>
              <a:t>ВОДЕ</a:t>
            </a:r>
            <a:r>
              <a:rPr lang="sr-Latn-BA" sz="3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sym typeface="Wingdings"/>
              </a:rPr>
              <a:t> </a:t>
            </a:r>
            <a:r>
              <a:rPr lang="sr-Cyrl-CS" sz="3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sym typeface="Wingdings"/>
              </a:rPr>
              <a:t>У</a:t>
            </a:r>
            <a:r>
              <a:rPr lang="sr-Latn-BA" sz="3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sym typeface="Wingdings"/>
              </a:rPr>
              <a:t> </a:t>
            </a:r>
            <a:r>
              <a:rPr lang="sr-Cyrl-CS" sz="3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sym typeface="Wingdings"/>
              </a:rPr>
              <a:t>ПРИРОДИ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76804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13038" y="4999038"/>
            <a:ext cx="4738687" cy="2246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/>
            <a:endParaRPr lang="en-US">
              <a:latin typeface="Calibri" pitchFamily="34" charset="0"/>
            </a:endParaRPr>
          </a:p>
          <a:p>
            <a:pPr algn="ctr"/>
            <a:r>
              <a:rPr lang="sr-Cyrl-CS" sz="2400">
                <a:solidFill>
                  <a:schemeClr val="hlink"/>
                </a:solidFill>
                <a:latin typeface="Calibri" pitchFamily="34" charset="0"/>
              </a:rPr>
              <a:t>евапорациуја</a:t>
            </a:r>
            <a:r>
              <a:rPr lang="en-US" sz="2400">
                <a:solidFill>
                  <a:schemeClr val="hlink"/>
                </a:solidFill>
                <a:latin typeface="Calibri" pitchFamily="34" charset="0"/>
              </a:rPr>
              <a:t> (</a:t>
            </a:r>
            <a:r>
              <a:rPr lang="sr-Cyrl-CS" sz="2400">
                <a:solidFill>
                  <a:schemeClr val="hlink"/>
                </a:solidFill>
                <a:latin typeface="Calibri" pitchFamily="34" charset="0"/>
              </a:rPr>
              <a:t>и</a:t>
            </a:r>
            <a:r>
              <a:rPr lang="en-US" sz="2400">
                <a:solidFill>
                  <a:schemeClr val="hlink"/>
                </a:solidFill>
                <a:latin typeface="Calibri" pitchFamily="34" charset="0"/>
              </a:rPr>
              <a:t> </a:t>
            </a:r>
            <a:r>
              <a:rPr lang="sr-Cyrl-CS" sz="2400">
                <a:solidFill>
                  <a:schemeClr val="hlink"/>
                </a:solidFill>
                <a:latin typeface="Calibri" pitchFamily="34" charset="0"/>
              </a:rPr>
              <a:t>транспирација</a:t>
            </a:r>
            <a:r>
              <a:rPr lang="en-US" sz="2400">
                <a:solidFill>
                  <a:schemeClr val="hlink"/>
                </a:solidFill>
                <a:latin typeface="Calibri" pitchFamily="34" charset="0"/>
              </a:rPr>
              <a:t>)-</a:t>
            </a:r>
          </a:p>
          <a:p>
            <a:pPr algn="ctr"/>
            <a:r>
              <a:rPr lang="sr-Cyrl-CS" sz="2400">
                <a:solidFill>
                  <a:schemeClr val="hlink"/>
                </a:solidFill>
                <a:latin typeface="Calibri" pitchFamily="34" charset="0"/>
              </a:rPr>
              <a:t>Кондензација</a:t>
            </a:r>
            <a:endParaRPr lang="en-US" sz="2400">
              <a:solidFill>
                <a:schemeClr val="hlink"/>
              </a:solidFill>
              <a:latin typeface="Calibri" pitchFamily="34" charset="0"/>
            </a:endParaRPr>
          </a:p>
          <a:p>
            <a:pPr algn="ctr"/>
            <a:r>
              <a:rPr lang="sr-Cyrl-CS" sz="2400">
                <a:solidFill>
                  <a:schemeClr val="hlink"/>
                </a:solidFill>
                <a:latin typeface="Calibri" pitchFamily="34" charset="0"/>
              </a:rPr>
              <a:t>Преципитација</a:t>
            </a:r>
            <a:endParaRPr lang="en-US" sz="2400">
              <a:solidFill>
                <a:schemeClr val="hlink"/>
              </a:solidFill>
              <a:latin typeface="Calibri" pitchFamily="34" charset="0"/>
            </a:endParaRPr>
          </a:p>
          <a:p>
            <a:pPr algn="ctr"/>
            <a:r>
              <a:rPr lang="sr-Cyrl-CS" sz="2400">
                <a:solidFill>
                  <a:schemeClr val="hlink"/>
                </a:solidFill>
                <a:latin typeface="Calibri" pitchFamily="34" charset="0"/>
              </a:rPr>
              <a:t>Сакупљање</a:t>
            </a:r>
            <a:endParaRPr lang="en-US" sz="2400">
              <a:solidFill>
                <a:schemeClr val="hlink"/>
              </a:solidFill>
              <a:latin typeface="Calibri" pitchFamily="34" charset="0"/>
            </a:endParaRPr>
          </a:p>
          <a:p>
            <a:pPr algn="ctr"/>
            <a:endParaRPr lang="en-US" sz="240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63497" name="AutoShape 9" descr="Proces kruženja vode u prirodi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sr-Latn-CS"/>
          </a:p>
        </p:txBody>
      </p:sp>
      <p:sp>
        <p:nvSpPr>
          <p:cNvPr id="63499" name="AutoShape 11" descr="Proces kruženja vode u prirodi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sr-Latn-CS"/>
          </a:p>
        </p:txBody>
      </p:sp>
      <p:pic>
        <p:nvPicPr>
          <p:cNvPr id="63501" name="Picture 13" descr="Proces kruženja vode u prirod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1125538"/>
            <a:ext cx="3187700" cy="4176712"/>
          </a:xfrm>
          <a:prstGeom prst="rect">
            <a:avLst/>
          </a:prstGeom>
          <a:noFill/>
        </p:spPr>
      </p:pic>
    </p:spTree>
  </p:cSld>
  <p:clrMapOvr>
    <a:masterClrMapping/>
  </p:clrMapOvr>
  <p:transition advTm="4102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2590800"/>
            <a:ext cx="1371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sr-Latn-CS">
              <a:latin typeface="Tahoma" pitchFamily="34" charset="0"/>
            </a:endParaRPr>
          </a:p>
        </p:txBody>
      </p:sp>
      <p:sp>
        <p:nvSpPr>
          <p:cNvPr id="78851" name="Text Box 2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81600" y="3733800"/>
            <a:ext cx="3200400" cy="860425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</a:pPr>
            <a:r>
              <a:rPr lang="sr-Cyrl-CS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Calibri"/>
                <a:cs typeface="Arial"/>
                <a:sym typeface="Wingdings"/>
              </a:rPr>
              <a:t>СОЛИ</a:t>
            </a:r>
            <a:r>
              <a:rPr lang="sr-Latn-BA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Calibri"/>
                <a:cs typeface="Arial"/>
                <a:sym typeface="Wingdings"/>
              </a:rPr>
              <a:t> </a:t>
            </a:r>
            <a:r>
              <a:rPr lang="sr-Cyrl-CS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Calibri"/>
                <a:cs typeface="Arial"/>
                <a:sym typeface="Wingdings"/>
              </a:rPr>
              <a:t>КОЈЕ</a:t>
            </a:r>
            <a:r>
              <a:rPr lang="sr-Latn-BA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Calibri"/>
                <a:cs typeface="Arial"/>
                <a:sym typeface="Wingdings"/>
              </a:rPr>
              <a:t> </a:t>
            </a:r>
            <a:r>
              <a:rPr lang="sr-Cyrl-CS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Calibri"/>
                <a:cs typeface="Arial"/>
                <a:sym typeface="Wingdings"/>
              </a:rPr>
              <a:t>НЕ</a:t>
            </a:r>
            <a:r>
              <a:rPr lang="sr-Latn-BA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Calibri"/>
                <a:cs typeface="Arial"/>
                <a:sym typeface="Wingdings"/>
              </a:rPr>
              <a:t> </a:t>
            </a:r>
            <a:r>
              <a:rPr lang="sr-Cyrl-CS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Calibri"/>
                <a:cs typeface="Arial"/>
                <a:sym typeface="Wingdings"/>
              </a:rPr>
              <a:t>ЧИНЕ</a:t>
            </a:r>
            <a:r>
              <a:rPr lang="sr-Latn-BA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Calibri"/>
                <a:cs typeface="Arial"/>
                <a:sym typeface="Wingdings"/>
              </a:rPr>
              <a:t> </a:t>
            </a:r>
            <a:r>
              <a:rPr lang="sr-Cyrl-CS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Calibri"/>
                <a:cs typeface="Arial"/>
                <a:sym typeface="Wingdings"/>
              </a:rPr>
              <a:t>ТВРДОЋУ</a:t>
            </a:r>
            <a:endParaRPr lang="en-US" sz="2400" b="1">
              <a:solidFill>
                <a:schemeClr val="hlink"/>
              </a:solidFill>
            </a:endParaRPr>
          </a:p>
        </p:txBody>
      </p:sp>
      <p:grpSp>
        <p:nvGrpSpPr>
          <p:cNvPr id="65540" name="Group 40"/>
          <p:cNvGrpSpPr>
            <a:grpSpLocks/>
          </p:cNvGrpSpPr>
          <p:nvPr/>
        </p:nvGrpSpPr>
        <p:grpSpPr bwMode="auto">
          <a:xfrm>
            <a:off x="0" y="0"/>
            <a:ext cx="9144000" cy="7270750"/>
            <a:chOff x="0" y="0"/>
            <a:chExt cx="5760" cy="4580"/>
          </a:xfrm>
        </p:grpSpPr>
        <p:sp>
          <p:nvSpPr>
            <p:cNvPr id="78853" name="Text Box 5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584" y="0"/>
              <a:ext cx="2160" cy="291"/>
            </a:xfrm>
            <a:prstGeom prst="rect">
              <a:avLst/>
            </a:prstGeom>
            <a:noFill/>
            <a:ln w="28575">
              <a:solidFill>
                <a:srgbClr val="FF6600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</a:pP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НЕЧИСТОЋЕ</a:t>
              </a:r>
              <a:r>
                <a:rPr lang="sr-Latn-BA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У</a:t>
              </a:r>
              <a:r>
                <a:rPr lang="sr-Latn-BA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ВОДИ</a:t>
              </a:r>
              <a:endParaRPr lang="en-US" sz="2400" b="1">
                <a:solidFill>
                  <a:schemeClr val="hlink"/>
                </a:solidFill>
              </a:endParaRPr>
            </a:p>
          </p:txBody>
        </p:sp>
        <p:sp>
          <p:nvSpPr>
            <p:cNvPr id="78854" name="Text Box 7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0" y="672"/>
              <a:ext cx="1056" cy="291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</a:pP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ГАСОВИ</a:t>
              </a:r>
              <a:endParaRPr lang="en-US" sz="2400" b="1">
                <a:solidFill>
                  <a:schemeClr val="hlink"/>
                </a:solidFill>
              </a:endParaRPr>
            </a:p>
          </p:txBody>
        </p:sp>
        <p:sp>
          <p:nvSpPr>
            <p:cNvPr id="78855" name="Text Box 9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104" y="576"/>
              <a:ext cx="1632" cy="542"/>
            </a:xfrm>
            <a:prstGeom prst="rect">
              <a:avLst/>
            </a:prstGeom>
            <a:noFill/>
            <a:ln w="38100">
              <a:solidFill>
                <a:srgbClr val="99CC00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</a:pP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Tahoma" pitchFamily="34" charset="0"/>
                  <a:cs typeface="Arial"/>
                  <a:sym typeface="Wingdings"/>
                </a:rPr>
                <a:t>СУСПЕНДОВАНЕ</a:t>
              </a:r>
              <a:r>
                <a:rPr lang="sr-Latn-BA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Tahoma" pitchFamily="34" charset="0"/>
                  <a:cs typeface="Arial"/>
                  <a:sym typeface="Wingdings"/>
                </a:rPr>
                <a:t> </a:t>
              </a: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Tahoma" pitchFamily="34" charset="0"/>
                  <a:cs typeface="Arial"/>
                  <a:sym typeface="Wingdings"/>
                </a:rPr>
                <a:t>ЧЕСТИЦЕ</a:t>
              </a:r>
              <a:endParaRPr lang="en-US" sz="2400">
                <a:solidFill>
                  <a:schemeClr val="hlink"/>
                </a:solidFill>
                <a:latin typeface="Tahoma" pitchFamily="34" charset="0"/>
              </a:endParaRPr>
            </a:p>
          </p:txBody>
        </p:sp>
        <p:sp>
          <p:nvSpPr>
            <p:cNvPr id="78856" name="Text Box 10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784" y="576"/>
              <a:ext cx="1440" cy="542"/>
            </a:xfrm>
            <a:prstGeom prst="rect">
              <a:avLst/>
            </a:prstGeom>
            <a:noFill/>
            <a:ln w="38100">
              <a:solidFill>
                <a:srgbClr val="33CCCC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</a:pP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РАСТВОРЕНЕ</a:t>
              </a:r>
              <a:r>
                <a:rPr lang="sr-Latn-BA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СОЛИ</a:t>
              </a:r>
              <a:endParaRPr lang="en-US" sz="2400">
                <a:solidFill>
                  <a:schemeClr val="hlink"/>
                </a:solidFill>
              </a:endParaRPr>
            </a:p>
          </p:txBody>
        </p:sp>
        <p:sp>
          <p:nvSpPr>
            <p:cNvPr id="78857" name="Text Box 11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4272" y="624"/>
              <a:ext cx="1488" cy="54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</a:pP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ОРГАНСКИ</a:t>
              </a:r>
              <a:r>
                <a:rPr lang="sr-Latn-BA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САСТОЈЦИ</a:t>
              </a:r>
              <a:endParaRPr lang="en-US" sz="2400">
                <a:solidFill>
                  <a:schemeClr val="hlink"/>
                </a:solidFill>
              </a:endParaRPr>
            </a:p>
          </p:txBody>
        </p:sp>
        <p:sp>
          <p:nvSpPr>
            <p:cNvPr id="65546" name="Line 12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432" y="384"/>
              <a:ext cx="4032" cy="0"/>
            </a:xfrm>
            <a:prstGeom prst="line">
              <a:avLst/>
            </a:prstGeom>
            <a:noFill/>
            <a:ln w="28575" algn="ctr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47" name="Line 13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>
              <a:off x="2496" y="288"/>
              <a:ext cx="0" cy="96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48" name="Line 14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>
              <a:off x="432" y="384"/>
              <a:ext cx="0" cy="288"/>
            </a:xfrm>
            <a:prstGeom prst="line">
              <a:avLst/>
            </a:prstGeom>
            <a:noFill/>
            <a:ln w="28575" algn="ctr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49" name="Line 15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3168" y="384"/>
              <a:ext cx="0" cy="192"/>
            </a:xfrm>
            <a:prstGeom prst="line">
              <a:avLst/>
            </a:prstGeom>
            <a:noFill/>
            <a:ln w="28575" algn="ctr">
              <a:solidFill>
                <a:srgbClr val="602D99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50" name="Line 16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4464" y="384"/>
              <a:ext cx="0" cy="240"/>
            </a:xfrm>
            <a:prstGeom prst="line">
              <a:avLst/>
            </a:prstGeom>
            <a:noFill/>
            <a:ln w="19050" algn="ctr">
              <a:solidFill>
                <a:srgbClr val="B44C12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51" name="Line 18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1776" y="384"/>
              <a:ext cx="0" cy="192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78864" name="Text Box 20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0" y="1296"/>
              <a:ext cx="1392" cy="772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</a:pP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Кисеоник</a:t>
              </a:r>
              <a:r>
                <a:rPr lang="sr-Latn-BA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,</a:t>
              </a: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азот</a:t>
              </a:r>
              <a:r>
                <a:rPr lang="sr-Latn-BA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, </a:t>
              </a: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угљендиоксид</a:t>
              </a:r>
              <a:r>
                <a:rPr lang="sr-Latn-BA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, </a:t>
              </a:r>
              <a:r>
                <a:rPr lang="sr-Cyrl-RS" sz="24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амонијак</a:t>
              </a:r>
              <a:endParaRPr lang="en-US" sz="2400">
                <a:solidFill>
                  <a:schemeClr val="hlink"/>
                </a:solidFill>
              </a:endParaRPr>
            </a:p>
          </p:txBody>
        </p:sp>
        <p:sp>
          <p:nvSpPr>
            <p:cNvPr id="65553" name="Line 2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480" y="960"/>
              <a:ext cx="0" cy="336"/>
            </a:xfrm>
            <a:prstGeom prst="line">
              <a:avLst/>
            </a:prstGeom>
            <a:noFill/>
            <a:ln w="28575" algn="ctr">
              <a:solidFill>
                <a:srgbClr val="B44C12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78866" name="Text Box 22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440" y="1248"/>
              <a:ext cx="1344" cy="756"/>
            </a:xfrm>
            <a:prstGeom prst="rect">
              <a:avLst/>
            </a:prstGeom>
            <a:noFill/>
            <a:ln w="38100">
              <a:solidFill>
                <a:srgbClr val="99CC00"/>
              </a:solidFill>
              <a:miter lim="800000"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</a:pP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Алумосиликати</a:t>
              </a:r>
              <a:r>
                <a:rPr lang="en-U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Скелети</a:t>
              </a:r>
              <a:r>
                <a:rPr lang="sr-Latn-BA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биљака</a:t>
              </a:r>
              <a:endParaRPr lang="en-US" sz="2400" b="1">
                <a:solidFill>
                  <a:schemeClr val="hlink"/>
                </a:solidFill>
              </a:endParaRPr>
            </a:p>
          </p:txBody>
        </p:sp>
        <p:sp>
          <p:nvSpPr>
            <p:cNvPr id="65555" name="Line 2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>
              <a:off x="2016" y="1104"/>
              <a:ext cx="0" cy="144"/>
            </a:xfrm>
            <a:prstGeom prst="line">
              <a:avLst/>
            </a:prstGeom>
            <a:noFill/>
            <a:ln w="38100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78868" name="Text Box 24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4080" y="1296"/>
              <a:ext cx="1680" cy="67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  <p:txBody>
            <a:bodyPr>
              <a:spAutoFit/>
            </a:bodyPr>
            <a:lstStyle/>
            <a:p>
              <a:pPr algn="just" fontAlgn="auto">
                <a:spcBef>
                  <a:spcPct val="50000"/>
                </a:spcBef>
              </a:pPr>
              <a:r>
                <a:rPr lang="sr-Cyrl-RS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Органске</a:t>
              </a:r>
              <a:r>
                <a:rPr lang="sr-Latn-BA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киселине</a:t>
              </a:r>
              <a:r>
                <a:rPr lang="sr-Latn-BA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, </a:t>
              </a:r>
              <a:r>
                <a:rPr lang="sr-Cyrl-RS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шећери</a:t>
              </a:r>
              <a:r>
                <a:rPr lang="sr-Latn-BA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, </a:t>
              </a:r>
              <a:r>
                <a:rPr lang="sr-Cyrl-RS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хумусне</a:t>
              </a:r>
              <a:r>
                <a:rPr lang="sr-Latn-BA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и</a:t>
              </a:r>
              <a:r>
                <a:rPr lang="sr-Latn-BA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тресетне</a:t>
              </a:r>
              <a:r>
                <a:rPr lang="sr-Latn-BA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материје</a:t>
              </a:r>
              <a:r>
                <a:rPr lang="sr-Latn-BA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, </a:t>
              </a:r>
              <a:r>
                <a:rPr lang="sr-Cyrl-RS" sz="16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микрорганизми</a:t>
              </a:r>
              <a:endParaRPr lang="en-US" sz="1600" b="1">
                <a:solidFill>
                  <a:schemeClr val="hlink"/>
                </a:solidFill>
              </a:endParaRPr>
            </a:p>
          </p:txBody>
        </p:sp>
        <p:sp>
          <p:nvSpPr>
            <p:cNvPr id="65557" name="Line 25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>
              <a:off x="5040" y="1152"/>
              <a:ext cx="0" cy="144"/>
            </a:xfrm>
            <a:prstGeom prst="line">
              <a:avLst/>
            </a:prstGeom>
            <a:noFill/>
            <a:ln w="38100" algn="ctr">
              <a:solidFill>
                <a:srgbClr val="602D99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58" name="Line 26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>
              <a:off x="3408" y="1104"/>
              <a:ext cx="0" cy="9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78871" name="Text Box 27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296" y="2208"/>
              <a:ext cx="1728" cy="542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</a:pP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СОЛИ</a:t>
              </a:r>
              <a:r>
                <a:rPr lang="sr-Latn-BA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ТВРДОЋЕ</a:t>
              </a:r>
              <a:r>
                <a:rPr lang="sr-Latn-BA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Calibri"/>
                  <a:cs typeface="Arial"/>
                  <a:sym typeface="Wingdings"/>
                </a:rPr>
                <a:t>ВОДЕ</a:t>
              </a:r>
              <a:endParaRPr lang="en-US" sz="2400" b="1">
                <a:solidFill>
                  <a:schemeClr val="hlink"/>
                </a:solidFill>
              </a:endParaRPr>
            </a:p>
          </p:txBody>
        </p:sp>
        <p:sp>
          <p:nvSpPr>
            <p:cNvPr id="65560" name="Line 29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>
              <a:off x="2400" y="2016"/>
              <a:ext cx="1584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61" name="Line 30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>
              <a:off x="2400" y="2016"/>
              <a:ext cx="0" cy="1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62" name="Line 31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>
              <a:off x="3984" y="2016"/>
              <a:ext cx="0" cy="33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78875" name="Text Box 32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0" y="2880"/>
              <a:ext cx="1872" cy="542"/>
            </a:xfrm>
            <a:prstGeom prst="rect">
              <a:avLst/>
            </a:prstGeom>
            <a:noFill/>
            <a:ln w="38100">
              <a:solidFill>
                <a:srgbClr val="008080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</a:pP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latin typeface="Calibri"/>
                  <a:cs typeface="Arial"/>
                  <a:sym typeface="Wingdings"/>
                </a:rPr>
                <a:t>КАРБОНАТНА</a:t>
              </a:r>
              <a:r>
                <a:rPr lang="sr-Latn-BA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latin typeface="Calibri"/>
                  <a:cs typeface="Arial"/>
                  <a:sym typeface="Wingdings"/>
                </a:rPr>
                <a:t>ТВРДОЋА</a:t>
              </a:r>
              <a:endParaRPr lang="en-US" sz="2400" b="1"/>
            </a:p>
          </p:txBody>
        </p:sp>
        <p:sp>
          <p:nvSpPr>
            <p:cNvPr id="78876" name="Text Box 33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968" y="2976"/>
              <a:ext cx="1824" cy="542"/>
            </a:xfrm>
            <a:prstGeom prst="rect">
              <a:avLst/>
            </a:prstGeom>
            <a:noFill/>
            <a:ln w="38100">
              <a:solidFill>
                <a:srgbClr val="00FFFF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</a:pP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latin typeface="Calibri"/>
                  <a:cs typeface="Arial"/>
                  <a:sym typeface="Wingdings"/>
                </a:rPr>
                <a:t>НЕКАРБОНАТНА</a:t>
              </a:r>
              <a:r>
                <a:rPr lang="sr-Latn-BA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latin typeface="Calibri"/>
                  <a:cs typeface="Arial"/>
                  <a:sym typeface="Wingdings"/>
                </a:rPr>
                <a:t> </a:t>
              </a:r>
              <a:r>
                <a:rPr lang="sr-Cyrl-RS" sz="2400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latin typeface="Calibri"/>
                  <a:cs typeface="Arial"/>
                  <a:sym typeface="Wingdings"/>
                </a:rPr>
                <a:t>ТВРДОЋА</a:t>
              </a:r>
              <a:endParaRPr lang="en-US" sz="2400" b="1"/>
            </a:p>
          </p:txBody>
        </p:sp>
        <p:sp>
          <p:nvSpPr>
            <p:cNvPr id="65565" name="Line 34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>
              <a:off x="1680" y="2784"/>
              <a:ext cx="0" cy="9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66" name="Line 35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>
              <a:off x="2544" y="2784"/>
              <a:ext cx="0" cy="1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>
                <a:latin typeface="Calibri" pitchFamily="34" charset="0"/>
              </a:endParaRPr>
            </a:p>
          </p:txBody>
        </p:sp>
        <p:sp>
          <p:nvSpPr>
            <p:cNvPr id="65567" name="Text Box 37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0" y="3600"/>
              <a:ext cx="1584" cy="7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sr-Latn-BA">
                  <a:latin typeface="Tahoma" pitchFamily="34" charset="0"/>
                </a:rPr>
                <a:t>Ca(HCO</a:t>
              </a:r>
              <a:r>
                <a:rPr lang="sr-Latn-BA" baseline="-25000">
                  <a:latin typeface="Tahoma" pitchFamily="34" charset="0"/>
                </a:rPr>
                <a:t>3</a:t>
              </a:r>
              <a:r>
                <a:rPr lang="sr-Latn-BA">
                  <a:latin typeface="Tahoma" pitchFamily="34" charset="0"/>
                </a:rPr>
                <a:t>)</a:t>
              </a:r>
              <a:r>
                <a:rPr lang="sr-Latn-BA" baseline="-25000">
                  <a:latin typeface="Tahoma" pitchFamily="34" charset="0"/>
                </a:rPr>
                <a:t>2</a:t>
              </a:r>
            </a:p>
            <a:p>
              <a:pPr>
                <a:spcBef>
                  <a:spcPct val="50000"/>
                </a:spcBef>
              </a:pPr>
              <a:r>
                <a:rPr lang="sr-Latn-BA">
                  <a:latin typeface="Tahoma" pitchFamily="34" charset="0"/>
                </a:rPr>
                <a:t>Mg(HCO</a:t>
              </a:r>
              <a:r>
                <a:rPr lang="sr-Latn-BA" baseline="-25000">
                  <a:latin typeface="Tahoma" pitchFamily="34" charset="0"/>
                </a:rPr>
                <a:t>3</a:t>
              </a:r>
              <a:r>
                <a:rPr lang="sr-Latn-BA">
                  <a:latin typeface="Tahoma" pitchFamily="34" charset="0"/>
                </a:rPr>
                <a:t>)</a:t>
              </a:r>
              <a:r>
                <a:rPr lang="sr-Latn-BA" baseline="-25000">
                  <a:latin typeface="Tahoma" pitchFamily="34" charset="0"/>
                </a:rPr>
                <a:t>2</a:t>
              </a:r>
              <a:endParaRPr lang="en-US">
                <a:latin typeface="Tahoma" pitchFamily="34" charset="0"/>
              </a:endParaRPr>
            </a:p>
            <a:p>
              <a:pPr>
                <a:spcBef>
                  <a:spcPct val="50000"/>
                </a:spcBef>
              </a:pPr>
              <a:endParaRPr lang="en-US">
                <a:latin typeface="Tahoma" pitchFamily="34" charset="0"/>
              </a:endParaRPr>
            </a:p>
          </p:txBody>
        </p:sp>
        <p:sp>
          <p:nvSpPr>
            <p:cNvPr id="65568" name="Text Box 38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2016" y="3569"/>
              <a:ext cx="1680" cy="10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sr-Latn-BA">
                  <a:latin typeface="Tahoma" pitchFamily="34" charset="0"/>
                </a:rPr>
                <a:t>CaSO</a:t>
              </a:r>
              <a:r>
                <a:rPr lang="sr-Latn-BA" baseline="-25000">
                  <a:latin typeface="Tahoma" pitchFamily="34" charset="0"/>
                </a:rPr>
                <a:t>4	</a:t>
              </a:r>
              <a:r>
                <a:rPr lang="sr-Latn-BA">
                  <a:latin typeface="Tahoma" pitchFamily="34" charset="0"/>
                </a:rPr>
                <a:t>MgSO</a:t>
              </a:r>
              <a:r>
                <a:rPr lang="sr-Latn-BA" baseline="-25000">
                  <a:latin typeface="Tahoma" pitchFamily="34" charset="0"/>
                </a:rPr>
                <a:t>4</a:t>
              </a:r>
              <a:endParaRPr lang="sr-Latn-BA">
                <a:latin typeface="Tahoma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sr-Latn-BA">
                  <a:latin typeface="Tahoma" pitchFamily="34" charset="0"/>
                </a:rPr>
                <a:t>CaCl</a:t>
              </a:r>
              <a:r>
                <a:rPr lang="sr-Latn-BA" baseline="-25000">
                  <a:latin typeface="Tahoma" pitchFamily="34" charset="0"/>
                </a:rPr>
                <a:t>2</a:t>
              </a:r>
              <a:r>
                <a:rPr lang="sr-Latn-BA">
                  <a:latin typeface="Tahoma" pitchFamily="34" charset="0"/>
                </a:rPr>
                <a:t>	MgCl</a:t>
              </a:r>
              <a:r>
                <a:rPr lang="sr-Latn-BA" baseline="-25000">
                  <a:latin typeface="Tahoma" pitchFamily="34" charset="0"/>
                </a:rPr>
                <a:t>2</a:t>
              </a:r>
            </a:p>
            <a:p>
              <a:pPr>
                <a:spcBef>
                  <a:spcPct val="50000"/>
                </a:spcBef>
              </a:pPr>
              <a:r>
                <a:rPr lang="sr-Latn-BA">
                  <a:latin typeface="Tahoma" pitchFamily="34" charset="0"/>
                </a:rPr>
                <a:t>Ca(NO</a:t>
              </a:r>
              <a:r>
                <a:rPr lang="sr-Latn-BA" baseline="-25000">
                  <a:latin typeface="Tahoma" pitchFamily="34" charset="0"/>
                </a:rPr>
                <a:t>3</a:t>
              </a:r>
              <a:r>
                <a:rPr lang="sr-Latn-BA">
                  <a:latin typeface="Tahoma" pitchFamily="34" charset="0"/>
                </a:rPr>
                <a:t>)	Mg(NO</a:t>
              </a:r>
              <a:r>
                <a:rPr lang="sr-Latn-BA" baseline="-25000">
                  <a:latin typeface="Tahoma" pitchFamily="34" charset="0"/>
                </a:rPr>
                <a:t>3)</a:t>
              </a:r>
              <a:endParaRPr lang="sr-Latn-BA">
                <a:latin typeface="Tahoma" pitchFamily="34" charset="0"/>
              </a:endParaRPr>
            </a:p>
            <a:p>
              <a:pPr>
                <a:spcBef>
                  <a:spcPct val="50000"/>
                </a:spcBef>
              </a:pPr>
              <a:endParaRPr lang="en-US">
                <a:latin typeface="Tahoma" pitchFamily="34" charset="0"/>
              </a:endParaRPr>
            </a:p>
          </p:txBody>
        </p:sp>
        <p:sp>
          <p:nvSpPr>
            <p:cNvPr id="65569" name="Text Box 39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4080" y="3120"/>
              <a:ext cx="1536" cy="10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sr-Latn-BA">
                  <a:latin typeface="Tahoma" pitchFamily="34" charset="0"/>
                </a:rPr>
                <a:t>Na</a:t>
              </a:r>
              <a:r>
                <a:rPr lang="sr-Latn-BA" baseline="-25000">
                  <a:latin typeface="Tahoma" pitchFamily="34" charset="0"/>
                </a:rPr>
                <a:t>2</a:t>
              </a:r>
              <a:r>
                <a:rPr lang="sr-Latn-BA">
                  <a:latin typeface="Tahoma" pitchFamily="34" charset="0"/>
                </a:rPr>
                <a:t>SO</a:t>
              </a:r>
              <a:r>
                <a:rPr lang="sr-Latn-BA" baseline="-25000">
                  <a:latin typeface="Tahoma" pitchFamily="34" charset="0"/>
                </a:rPr>
                <a:t>4	</a:t>
              </a:r>
              <a:r>
                <a:rPr lang="sr-Latn-BA">
                  <a:latin typeface="Tahoma" pitchFamily="34" charset="0"/>
                </a:rPr>
                <a:t>Fe(HCO</a:t>
              </a:r>
              <a:r>
                <a:rPr lang="sr-Latn-BA" baseline="-25000">
                  <a:latin typeface="Tahoma" pitchFamily="34" charset="0"/>
                </a:rPr>
                <a:t>3</a:t>
              </a:r>
              <a:r>
                <a:rPr lang="sr-Latn-BA">
                  <a:latin typeface="Tahoma" pitchFamily="34" charset="0"/>
                </a:rPr>
                <a:t>)</a:t>
              </a:r>
            </a:p>
            <a:p>
              <a:pPr>
                <a:spcBef>
                  <a:spcPct val="50000"/>
                </a:spcBef>
              </a:pPr>
              <a:r>
                <a:rPr lang="sr-Latn-BA">
                  <a:latin typeface="Tahoma" pitchFamily="34" charset="0"/>
                </a:rPr>
                <a:t>NaCl	KHCO</a:t>
              </a:r>
              <a:r>
                <a:rPr lang="sr-Latn-BA" baseline="-25000">
                  <a:latin typeface="Tahoma" pitchFamily="34" charset="0"/>
                </a:rPr>
                <a:t>3</a:t>
              </a:r>
              <a:endParaRPr lang="sr-Latn-BA">
                <a:latin typeface="Tahoma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sr-Latn-BA">
                  <a:latin typeface="Tahoma" pitchFamily="34" charset="0"/>
                </a:rPr>
                <a:t>NaNO</a:t>
              </a:r>
              <a:r>
                <a:rPr lang="sr-Latn-BA" baseline="-25000">
                  <a:latin typeface="Tahoma" pitchFamily="34" charset="0"/>
                </a:rPr>
                <a:t>3</a:t>
              </a:r>
              <a:r>
                <a:rPr lang="sr-Latn-BA">
                  <a:latin typeface="Tahoma" pitchFamily="34" charset="0"/>
                </a:rPr>
                <a:t>	SiO</a:t>
              </a:r>
              <a:r>
                <a:rPr lang="sr-Latn-BA" baseline="-25000">
                  <a:latin typeface="Tahoma" pitchFamily="34" charset="0"/>
                </a:rPr>
                <a:t>2</a:t>
              </a:r>
              <a:endParaRPr lang="sr-Latn-BA">
                <a:latin typeface="Tahoma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sr-Latn-BA">
                  <a:latin typeface="Tahoma" pitchFamily="34" charset="0"/>
                </a:rPr>
                <a:t>NaHCO</a:t>
              </a:r>
              <a:r>
                <a:rPr lang="sr-Latn-BA" baseline="-25000">
                  <a:latin typeface="Tahoma" pitchFamily="34" charset="0"/>
                </a:rPr>
                <a:t>3</a:t>
              </a:r>
              <a:endParaRPr lang="en-US">
                <a:latin typeface="Tahoma" pitchFamily="34" charset="0"/>
              </a:endParaRPr>
            </a:p>
          </p:txBody>
        </p:sp>
      </p:grpSp>
    </p:spTree>
  </p:cSld>
  <p:clrMapOvr>
    <a:masterClrMapping/>
  </p:clrMapOvr>
  <p:transition advTm="13735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268413"/>
            <a:ext cx="8915400" cy="5003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>
                <a:latin typeface="Calibri" pitchFamily="34" charset="0"/>
              </a:rPr>
              <a:t>Растворени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гасови</a:t>
            </a:r>
            <a:r>
              <a:rPr lang="sr-Latn-CS" sz="2400" b="1">
                <a:latin typeface="Calibri" pitchFamily="34" charset="0"/>
              </a:rPr>
              <a:t> (</a:t>
            </a:r>
            <a:r>
              <a:rPr lang="sr-Cyrl-CS" sz="2400" b="1">
                <a:latin typeface="Calibri" pitchFamily="34" charset="0"/>
              </a:rPr>
              <a:t>кисеоник</a:t>
            </a:r>
            <a:r>
              <a:rPr lang="sr-Latn-C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азот</a:t>
            </a:r>
            <a:r>
              <a:rPr lang="sr-Latn-C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угљен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диоксид</a:t>
            </a:r>
            <a:r>
              <a:rPr lang="sr-Latn-CS" sz="2400" b="1">
                <a:latin typeface="Calibri" pitchFamily="34" charset="0"/>
              </a:rPr>
              <a:t>), </a:t>
            </a:r>
            <a:r>
              <a:rPr lang="sr-Cyrl-CS" sz="2400" b="1">
                <a:latin typeface="Calibri" pitchFamily="34" charset="0"/>
              </a:rPr>
              <a:t>али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може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бити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амонијака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сумпордиоксида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метана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што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локалног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карактера</a:t>
            </a:r>
            <a:r>
              <a:rPr lang="sr-Latn-CS" sz="2400" b="1">
                <a:latin typeface="Calibri" pitchFamily="34" charset="0"/>
              </a:rPr>
              <a:t>.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>
                <a:latin typeface="Calibri" pitchFamily="34" charset="0"/>
              </a:rPr>
              <a:t>Кисеоник</a:t>
            </a:r>
            <a:r>
              <a:rPr lang="sr-Latn-C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азот</a:t>
            </a:r>
            <a:r>
              <a:rPr lang="sr-Latn-C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угљендиоксид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воду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најчешће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доспевају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непосредним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растварањем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проласку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капљица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кише</a:t>
            </a:r>
            <a:r>
              <a:rPr lang="sr-Latn-C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пахуљица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снега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кроз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атмосферу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односно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приликом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кондезације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нпр</a:t>
            </a:r>
            <a:r>
              <a:rPr lang="sr-Latn-CS" sz="2400" b="1">
                <a:latin typeface="Calibri" pitchFamily="34" charset="0"/>
              </a:rPr>
              <a:t>. </a:t>
            </a:r>
            <a:r>
              <a:rPr lang="sr-Cyrl-CS" sz="2400" b="1">
                <a:latin typeface="Calibri" pitchFamily="34" charset="0"/>
              </a:rPr>
              <a:t>роса</a:t>
            </a:r>
            <a:r>
              <a:rPr lang="sr-Latn-CS" sz="2400" b="1">
                <a:latin typeface="Calibri" pitchFamily="34" charset="0"/>
              </a:rPr>
              <a:t>.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Присуство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амонијака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последица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присуства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органских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супстанци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фази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распадања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најчешће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знак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фекалног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загађења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воде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односно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њеног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додира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угинулим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животињским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организмима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или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загађења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комуналним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отпадним</a:t>
            </a:r>
            <a:r>
              <a:rPr lang="sr-Latn-C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водама</a:t>
            </a:r>
            <a:r>
              <a:rPr lang="sr-Latn-CS" sz="2400" b="1">
                <a:latin typeface="Calibri" pitchFamily="34" charset="0"/>
              </a:rPr>
              <a:t>.</a:t>
            </a:r>
            <a:endParaRPr lang="en-US" sz="2400" b="1">
              <a:latin typeface="Calibri" pitchFamily="34" charset="0"/>
            </a:endParaRPr>
          </a:p>
        </p:txBody>
      </p:sp>
      <p:sp>
        <p:nvSpPr>
          <p:cNvPr id="79875" name="Rectangle 6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457200" y="44450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r>
              <a:rPr lang="sr-Cyrl-CS" sz="4000" b="1" dirty="0" smtClean="0">
                <a:latin typeface="Times New Roman" pitchFamily="18" charset="0"/>
              </a:rPr>
              <a:t>Порекло</a:t>
            </a:r>
            <a:r>
              <a:rPr lang="sr-Latn-BA" sz="4000" b="1" dirty="0" smtClean="0">
                <a:latin typeface="Times New Roman" pitchFamily="18" charset="0"/>
              </a:rPr>
              <a:t> </a:t>
            </a:r>
            <a:r>
              <a:rPr lang="sr-Cyrl-CS" sz="4000" b="1" dirty="0" smtClean="0">
                <a:latin typeface="Times New Roman" pitchFamily="18" charset="0"/>
              </a:rPr>
              <a:t>појединих</a:t>
            </a:r>
            <a:r>
              <a:rPr lang="sr-Latn-BA" sz="4000" b="1" dirty="0" smtClean="0">
                <a:latin typeface="Times New Roman" pitchFamily="18" charset="0"/>
              </a:rPr>
              <a:t> </a:t>
            </a:r>
            <a:r>
              <a:rPr lang="sr-Cyrl-CS" sz="4000" b="1" dirty="0" smtClean="0">
                <a:latin typeface="Times New Roman" pitchFamily="18" charset="0"/>
              </a:rPr>
              <a:t>састојака</a:t>
            </a:r>
            <a:r>
              <a:rPr lang="sr-Latn-BA" sz="4000" b="1" dirty="0" smtClean="0">
                <a:latin typeface="Times New Roman" pitchFamily="18" charset="0"/>
              </a:rPr>
              <a:t> </a:t>
            </a:r>
            <a:r>
              <a:rPr lang="sr-Cyrl-CS" sz="4000" b="1" dirty="0" smtClean="0">
                <a:latin typeface="Times New Roman" pitchFamily="18" charset="0"/>
              </a:rPr>
              <a:t>воде</a:t>
            </a:r>
            <a:endParaRPr lang="en-US" sz="40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1903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92100"/>
            <a:ext cx="8686800" cy="13843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r>
              <a:rPr lang="sr-Cyrl-CS" b="1" smtClean="0">
                <a:latin typeface="Times New Roman" pitchFamily="18" charset="0"/>
              </a:rPr>
              <a:t>Порекло</a:t>
            </a:r>
            <a:r>
              <a:rPr lang="sr-Latn-BA" b="1" smtClean="0">
                <a:latin typeface="Times New Roman" pitchFamily="18" charset="0"/>
              </a:rPr>
              <a:t> </a:t>
            </a:r>
            <a:r>
              <a:rPr lang="sr-Cyrl-CS" b="1" smtClean="0">
                <a:latin typeface="Times New Roman" pitchFamily="18" charset="0"/>
              </a:rPr>
              <a:t>појединих</a:t>
            </a:r>
            <a:r>
              <a:rPr lang="sr-Latn-BA" b="1" smtClean="0">
                <a:latin typeface="Times New Roman" pitchFamily="18" charset="0"/>
              </a:rPr>
              <a:t> </a:t>
            </a:r>
            <a:r>
              <a:rPr lang="sr-Cyrl-CS" b="1" smtClean="0">
                <a:latin typeface="Times New Roman" pitchFamily="18" charset="0"/>
              </a:rPr>
              <a:t>састојака</a:t>
            </a:r>
            <a:r>
              <a:rPr lang="sr-Latn-BA" b="1" smtClean="0">
                <a:latin typeface="Times New Roman" pitchFamily="18" charset="0"/>
              </a:rPr>
              <a:t> </a:t>
            </a:r>
            <a:r>
              <a:rPr lang="sr-Cyrl-CS" b="1" smtClean="0">
                <a:latin typeface="Times New Roman" pitchFamily="18" charset="0"/>
              </a:rPr>
              <a:t>воде</a:t>
            </a:r>
            <a:endParaRPr lang="en-US" b="1" smtClean="0">
              <a:latin typeface="Times New Roman" pitchFamily="18" charset="0"/>
            </a:endParaRPr>
          </a:p>
        </p:txBody>
      </p:sp>
      <p:sp>
        <p:nvSpPr>
          <p:cNvPr id="246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457200" y="1700213"/>
            <a:ext cx="8458200" cy="4114800"/>
          </a:xfrm>
          <a:ln/>
        </p:spPr>
        <p:txBody>
          <a:bodyPr/>
          <a:lstStyle/>
          <a:p>
            <a:pPr algn="just"/>
            <a:r>
              <a:rPr lang="sr-Cyrl-CS" sz="2400" b="1" dirty="0" smtClean="0">
                <a:latin typeface="Times New Roman" pitchFamily="18" charset="0"/>
              </a:rPr>
              <a:t>Суспендоване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честице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се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најчешће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јављају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у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површинским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водама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као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последица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испирања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из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земљишта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или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ерозивног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дејства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воде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у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водотоковима</a:t>
            </a:r>
            <a:r>
              <a:rPr lang="sr-Latn-CS" sz="2400" b="1" dirty="0" smtClean="0">
                <a:latin typeface="Times New Roman" pitchFamily="18" charset="0"/>
              </a:rPr>
              <a:t>. </a:t>
            </a:r>
          </a:p>
          <a:p>
            <a:pPr algn="just">
              <a:buFont typeface="Arial" charset="0"/>
              <a:buNone/>
            </a:pPr>
            <a:endParaRPr lang="sr-Latn-CS" sz="2400" b="1" dirty="0" smtClean="0">
              <a:latin typeface="Times New Roman" pitchFamily="18" charset="0"/>
            </a:endParaRPr>
          </a:p>
          <a:p>
            <a:pPr algn="just"/>
            <a:r>
              <a:rPr lang="sr-Cyrl-CS" sz="2400" b="1" dirty="0" smtClean="0">
                <a:latin typeface="Times New Roman" pitchFamily="18" charset="0"/>
              </a:rPr>
              <a:t>У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појединим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случајевима</a:t>
            </a:r>
            <a:r>
              <a:rPr lang="sr-Latn-CS" sz="2400" b="1" dirty="0" smtClean="0">
                <a:latin typeface="Times New Roman" pitchFamily="18" charset="0"/>
              </a:rPr>
              <a:t> (</a:t>
            </a:r>
            <a:r>
              <a:rPr lang="sr-Cyrl-CS" sz="2400" b="1" dirty="0" smtClean="0">
                <a:latin typeface="Times New Roman" pitchFamily="18" charset="0"/>
              </a:rPr>
              <a:t>обилне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кишне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падавине</a:t>
            </a:r>
            <a:r>
              <a:rPr lang="sr-Latn-CS" sz="2400" b="1" dirty="0" smtClean="0">
                <a:latin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</a:rPr>
              <a:t>земљотреси</a:t>
            </a:r>
            <a:r>
              <a:rPr lang="sr-Latn-CS" sz="2400" b="1" dirty="0" smtClean="0">
                <a:latin typeface="Times New Roman" pitchFamily="18" charset="0"/>
              </a:rPr>
              <a:t>) </a:t>
            </a:r>
            <a:r>
              <a:rPr lang="sr-Cyrl-CS" sz="2400" b="1" dirty="0" smtClean="0">
                <a:latin typeface="Times New Roman" pitchFamily="18" charset="0"/>
              </a:rPr>
              <a:t>може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доћи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до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замућења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подземних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вода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суспендованим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честицама</a:t>
            </a:r>
            <a:r>
              <a:rPr lang="sr-Latn-CS" sz="2400" b="1" dirty="0" smtClean="0">
                <a:latin typeface="Times New Roman" pitchFamily="18" charset="0"/>
              </a:rPr>
              <a:t>.</a:t>
            </a:r>
          </a:p>
          <a:p>
            <a:pPr algn="just">
              <a:buFont typeface="Arial" charset="0"/>
              <a:buNone/>
            </a:pPr>
            <a:endParaRPr lang="sr-Latn-CS" sz="2400" b="1" dirty="0" smtClean="0">
              <a:latin typeface="Times New Roman" pitchFamily="18" charset="0"/>
            </a:endParaRPr>
          </a:p>
          <a:p>
            <a:pPr algn="just"/>
            <a:endParaRPr lang="en-US" sz="2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18154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92100"/>
            <a:ext cx="8458200" cy="13843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r>
              <a:rPr lang="sr-Cyrl-CS" b="1" smtClean="0">
                <a:latin typeface="Times New Roman" pitchFamily="18" charset="0"/>
              </a:rPr>
              <a:t>Порекло</a:t>
            </a:r>
            <a:r>
              <a:rPr lang="sr-Latn-BA" b="1" smtClean="0">
                <a:latin typeface="Times New Roman" pitchFamily="18" charset="0"/>
              </a:rPr>
              <a:t> </a:t>
            </a:r>
            <a:r>
              <a:rPr lang="sr-Cyrl-CS" b="1" smtClean="0">
                <a:latin typeface="Times New Roman" pitchFamily="18" charset="0"/>
              </a:rPr>
              <a:t>појединих</a:t>
            </a:r>
            <a:r>
              <a:rPr lang="sr-Latn-BA" b="1" smtClean="0">
                <a:latin typeface="Times New Roman" pitchFamily="18" charset="0"/>
              </a:rPr>
              <a:t> </a:t>
            </a:r>
            <a:r>
              <a:rPr lang="sr-Cyrl-CS" b="1" smtClean="0">
                <a:latin typeface="Times New Roman" pitchFamily="18" charset="0"/>
              </a:rPr>
              <a:t>састојака</a:t>
            </a:r>
            <a:r>
              <a:rPr lang="sr-Latn-BA" b="1" smtClean="0">
                <a:latin typeface="Times New Roman" pitchFamily="18" charset="0"/>
              </a:rPr>
              <a:t> </a:t>
            </a:r>
            <a:r>
              <a:rPr lang="sr-Cyrl-CS" b="1" smtClean="0">
                <a:latin typeface="Times New Roman" pitchFamily="18" charset="0"/>
              </a:rPr>
              <a:t>воде</a:t>
            </a:r>
            <a:endParaRPr lang="en-US" b="1" smtClean="0">
              <a:latin typeface="Times New Roman" pitchFamily="18" charset="0"/>
            </a:endParaRPr>
          </a:p>
        </p:txBody>
      </p:sp>
      <p:sp>
        <p:nvSpPr>
          <p:cNvPr id="250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228600" y="1905000"/>
            <a:ext cx="8610600" cy="4114800"/>
          </a:xfrm>
          <a:ln/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Растворене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соли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највећим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делом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доспевају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путем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непосредног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растварања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минерала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земљине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коре</a:t>
            </a:r>
            <a:r>
              <a:rPr lang="sr-Latn-CS" sz="2400" b="1" smtClean="0">
                <a:latin typeface="Arial" charset="0"/>
              </a:rPr>
              <a:t>. </a:t>
            </a:r>
          </a:p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овај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начин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јављају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нпр</a:t>
            </a:r>
            <a:r>
              <a:rPr lang="sr-Latn-CS" sz="2400" b="1" smtClean="0">
                <a:latin typeface="Arial" charset="0"/>
              </a:rPr>
              <a:t>. </a:t>
            </a:r>
            <a:r>
              <a:rPr lang="sr-Cyrl-CS" sz="2400" b="1" smtClean="0">
                <a:latin typeface="Arial" charset="0"/>
              </a:rPr>
              <a:t>сулфати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хлориди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калцијума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магнезијума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као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већина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соли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алкалних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метала</a:t>
            </a:r>
            <a:r>
              <a:rPr lang="sr-Latn-CS" sz="2400" b="1" smtClean="0">
                <a:latin typeface="Arial" charset="0"/>
              </a:rPr>
              <a:t>. </a:t>
            </a:r>
          </a:p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Метаболичке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активности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микроорганизама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биљака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животиња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могу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довести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појаве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нитрата</a:t>
            </a:r>
            <a:r>
              <a:rPr lang="sr-Latn-CS" sz="2400" b="1" smtClean="0">
                <a:latin typeface="Arial" charset="0"/>
              </a:rPr>
              <a:t>. </a:t>
            </a:r>
          </a:p>
          <a:p>
            <a:pPr algn="just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настајање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бикарбоната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веома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битно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присуство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угљен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диоксида</a:t>
            </a:r>
            <a:r>
              <a:rPr lang="sr-Latn-CS" sz="2400" b="1" smtClean="0">
                <a:latin typeface="Arial" charset="0"/>
              </a:rPr>
              <a:t> (</a:t>
            </a:r>
            <a:r>
              <a:rPr lang="sr-Cyrl-CS" sz="2400" b="1" smtClean="0">
                <a:latin typeface="Arial" charset="0"/>
              </a:rPr>
              <a:t>доспео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атмосфере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или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продукт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метаболизма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живих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организама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горњим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слојевима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земљине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коре</a:t>
            </a:r>
            <a:r>
              <a:rPr lang="sr-Latn-CS" sz="2400" b="1" smtClean="0">
                <a:latin typeface="Arial" charset="0"/>
              </a:rPr>
              <a:t>.</a:t>
            </a:r>
            <a:r>
              <a:rPr lang="en-US" sz="280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advTm="30162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54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ln/>
        </p:spPr>
        <p:txBody>
          <a:bodyPr/>
          <a:lstStyle/>
          <a:p>
            <a:pPr algn="just"/>
            <a:r>
              <a:rPr lang="sr-Cyrl-CS" sz="2400" b="1" smtClean="0">
                <a:latin typeface="Times New Roman" pitchFamily="18" charset="0"/>
              </a:rPr>
              <a:t>Под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загађивањем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природних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могу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сматрати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практично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све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активности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човека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којима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он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користи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воду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односно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долази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додир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њом</a:t>
            </a:r>
            <a:r>
              <a:rPr lang="sr-Latn-CS" sz="2400" b="1" smtClean="0">
                <a:latin typeface="Times New Roman" pitchFamily="18" charset="0"/>
              </a:rPr>
              <a:t>. </a:t>
            </a:r>
          </a:p>
          <a:p>
            <a:pPr algn="just"/>
            <a:r>
              <a:rPr lang="sr-Cyrl-CS" sz="2400" b="1" smtClean="0">
                <a:latin typeface="Times New Roman" pitchFamily="18" charset="0"/>
              </a:rPr>
              <a:t>Пољопривреда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загађује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путем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растурања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стајњака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минералних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ђубрива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као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применом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различитих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средстава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агротехничке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заштите</a:t>
            </a:r>
            <a:r>
              <a:rPr lang="sr-Latn-CS" sz="2400" b="1" smtClean="0">
                <a:latin typeface="Times New Roman" pitchFamily="18" charset="0"/>
              </a:rPr>
              <a:t> (</a:t>
            </a:r>
            <a:r>
              <a:rPr lang="sr-Cyrl-CS" sz="2400" b="1" smtClean="0">
                <a:latin typeface="Times New Roman" pitchFamily="18" charset="0"/>
              </a:rPr>
              <a:t>доспевају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подземне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воде</a:t>
            </a:r>
            <a:r>
              <a:rPr lang="sr-Latn-CS" sz="2400" b="1" smtClean="0">
                <a:latin typeface="Times New Roman" pitchFamily="18" charset="0"/>
              </a:rPr>
              <a:t>). </a:t>
            </a:r>
          </a:p>
          <a:p>
            <a:pPr algn="just"/>
            <a:r>
              <a:rPr lang="sr-Cyrl-CS" sz="2400" b="1" smtClean="0">
                <a:latin typeface="Times New Roman" pitchFamily="18" charset="0"/>
              </a:rPr>
              <a:t>Највећу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опасност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представљају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хемијске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супстанце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је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веома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битан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њихов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утицај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али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порекло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води</a:t>
            </a:r>
            <a:r>
              <a:rPr lang="sr-Latn-CS" sz="2400" b="1" smtClean="0">
                <a:latin typeface="Times New Roman" pitchFamily="18" charset="0"/>
              </a:rPr>
              <a:t>.</a:t>
            </a:r>
            <a:r>
              <a:rPr lang="en-US" sz="280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advTm="21496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56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Times New Roman" pitchFamily="18" charset="0"/>
              </a:rPr>
              <a:t>Нитрати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настају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аеробном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микробиолошком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разградњом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беланчевина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других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састојака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азотом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или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применом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агрохемијских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средстава</a:t>
            </a:r>
            <a:r>
              <a:rPr lang="sr-Latn-CS" sz="2400" b="1" smtClean="0">
                <a:latin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sr-Latn-CS" sz="24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Times New Roman" pitchFamily="18" charset="0"/>
              </a:rPr>
              <a:t>Услед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уношења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повећаних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количина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нитрата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организму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долази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тровања</a:t>
            </a:r>
            <a:r>
              <a:rPr lang="sr-Latn-CS" sz="2400" b="1" smtClean="0">
                <a:latin typeface="Times New Roman" pitchFamily="18" charset="0"/>
              </a:rPr>
              <a:t> (</a:t>
            </a:r>
            <a:r>
              <a:rPr lang="sr-Cyrl-CS" sz="2400" b="1" smtClean="0">
                <a:latin typeface="Times New Roman" pitchFamily="18" charset="0"/>
              </a:rPr>
              <a:t>дубље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отежано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дисање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појава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плаветнила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лица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губитак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свести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евентуална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смрт</a:t>
            </a:r>
            <a:r>
              <a:rPr lang="sr-Latn-CS" sz="2400" b="1" smtClean="0">
                <a:latin typeface="Times New Roman" pitchFamily="18" charset="0"/>
              </a:rPr>
              <a:t>). 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sr-Latn-CS" sz="24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sr-Cyrl-CS" sz="2400" b="1" i="1" smtClean="0">
                <a:latin typeface="Times New Roman" pitchFamily="18" charset="0"/>
              </a:rPr>
              <a:t>Нитрати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су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посебно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опасни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за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бебе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и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децу</a:t>
            </a:r>
            <a:r>
              <a:rPr lang="sr-Latn-CS" sz="2400" b="1" i="1" smtClean="0">
                <a:latin typeface="Times New Roman" pitchFamily="18" charset="0"/>
              </a:rPr>
              <a:t>, </a:t>
            </a:r>
            <a:r>
              <a:rPr lang="sr-Cyrl-CS" sz="2400" b="1" i="1" smtClean="0">
                <a:latin typeface="Times New Roman" pitchFamily="18" charset="0"/>
              </a:rPr>
              <a:t>јер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могу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да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изазову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обољење</a:t>
            </a:r>
            <a:r>
              <a:rPr lang="sr-Latn-CS" sz="2400" b="1" i="1" smtClean="0">
                <a:latin typeface="Times New Roman" pitchFamily="18" charset="0"/>
              </a:rPr>
              <a:t> </a:t>
            </a:r>
            <a:r>
              <a:rPr lang="sr-Cyrl-CS" sz="2400" b="1" i="1" smtClean="0">
                <a:latin typeface="Times New Roman" pitchFamily="18" charset="0"/>
              </a:rPr>
              <a:t>крви</a:t>
            </a:r>
            <a:r>
              <a:rPr lang="sr-Latn-CS" sz="2400" b="1" i="1" smtClean="0">
                <a:latin typeface="Times New Roman" pitchFamily="18" charset="0"/>
              </a:rPr>
              <a:t>-</a:t>
            </a:r>
            <a:r>
              <a:rPr lang="sr-Cyrl-CS" sz="2400" b="1" i="1" smtClean="0">
                <a:latin typeface="Times New Roman" pitchFamily="18" charset="0"/>
              </a:rPr>
              <a:t>метхемоглобију</a:t>
            </a:r>
            <a:r>
              <a:rPr lang="en-US" sz="2400" b="1" i="1" smtClean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advTm="29258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58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Сумпорводоник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последица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метаболизма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сулфата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појединих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врста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микроорганизама</a:t>
            </a:r>
            <a:r>
              <a:rPr lang="sr-Latn-CS" sz="2400" b="1" smtClean="0">
                <a:latin typeface="Arial" charset="0"/>
              </a:rPr>
              <a:t> (</a:t>
            </a:r>
            <a:r>
              <a:rPr lang="en-US" sz="2400" b="1" i="1" smtClean="0">
                <a:latin typeface="Arial" charset="0"/>
              </a:rPr>
              <a:t>Spirillum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i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Microsporia</a:t>
            </a:r>
            <a:r>
              <a:rPr lang="sr-Latn-CS" sz="2400" b="1" i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бактерија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Vibrio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desulfuricans</a:t>
            </a:r>
            <a:r>
              <a:rPr lang="sr-Latn-CS" sz="2400" b="1" i="1" smtClean="0">
                <a:latin typeface="Arial" charset="0"/>
              </a:rPr>
              <a:t>, </a:t>
            </a:r>
            <a:r>
              <a:rPr lang="en-US" sz="2400" b="1" i="1" smtClean="0">
                <a:latin typeface="Arial" charset="0"/>
              </a:rPr>
              <a:t>V</a:t>
            </a:r>
            <a:r>
              <a:rPr lang="sr-Latn-CS" sz="2400" b="1" i="1" smtClean="0">
                <a:latin typeface="Arial" charset="0"/>
              </a:rPr>
              <a:t>. </a:t>
            </a:r>
            <a:r>
              <a:rPr lang="en-US" sz="2400" b="1" i="1" smtClean="0">
                <a:latin typeface="Arial" charset="0"/>
              </a:rPr>
              <a:t>Thermodesulfurikans</a:t>
            </a:r>
            <a:r>
              <a:rPr lang="sr-Latn-CS" sz="2400" b="1" i="1" smtClean="0">
                <a:latin typeface="Arial" charset="0"/>
              </a:rPr>
              <a:t>, </a:t>
            </a:r>
            <a:r>
              <a:rPr lang="en-US" sz="2400" b="1" i="1" smtClean="0">
                <a:latin typeface="Arial" charset="0"/>
              </a:rPr>
              <a:t>V</a:t>
            </a:r>
            <a:r>
              <a:rPr lang="sr-Latn-CS" sz="2400" b="1" i="1" smtClean="0">
                <a:latin typeface="Arial" charset="0"/>
              </a:rPr>
              <a:t>. </a:t>
            </a:r>
            <a:r>
              <a:rPr lang="en-US" sz="2400" b="1" i="1" smtClean="0">
                <a:latin typeface="Arial" charset="0"/>
              </a:rPr>
              <a:t>Estuartii</a:t>
            </a:r>
            <a:r>
              <a:rPr lang="sr-Latn-CS" sz="2400" b="1" i="1" smtClean="0">
                <a:latin typeface="Arial" charset="0"/>
              </a:rPr>
              <a:t>)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тако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могу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појавити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јаловишта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рударству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или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металургији</a:t>
            </a:r>
            <a:r>
              <a:rPr lang="sr-Latn-CS" sz="2400" b="1" smtClean="0">
                <a:latin typeface="Arial" charset="0"/>
              </a:rPr>
              <a:t>. </a:t>
            </a:r>
          </a:p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Сумпорводоник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може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бити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природан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сатојак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јер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настаје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реакцији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сулфида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земљине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коре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угљене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киселине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. </a:t>
            </a:r>
          </a:p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Вода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водониксулфидом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непријатан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мирис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покварена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јаја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његово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присуство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може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указивати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фекална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загађења</a:t>
            </a:r>
            <a:r>
              <a:rPr lang="sr-Latn-CS" sz="2400" b="1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26627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60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Times New Roman" pitchFamily="18" charset="0"/>
              </a:rPr>
              <a:t>Олово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карактеришу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једињења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која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слабо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растварају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неутралној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базној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средини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мало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га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има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подземним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водама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али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га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може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бити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до</a:t>
            </a:r>
            <a:r>
              <a:rPr lang="sr-Latn-CS" sz="2400" b="1" smtClean="0">
                <a:latin typeface="Times New Roman" pitchFamily="18" charset="0"/>
              </a:rPr>
              <a:t> 0.4 μ</a:t>
            </a:r>
            <a:r>
              <a:rPr lang="sr-Cyrl-CS" sz="2400" b="1" smtClean="0">
                <a:latin typeface="Times New Roman" pitchFamily="18" charset="0"/>
              </a:rPr>
              <a:t>г</a:t>
            </a:r>
            <a:r>
              <a:rPr lang="sr-Latn-CS" sz="2400" b="1" smtClean="0">
                <a:latin typeface="Times New Roman" pitchFamily="18" charset="0"/>
              </a:rPr>
              <a:t>/</a:t>
            </a:r>
            <a:r>
              <a:rPr lang="sr-Cyrl-CS" sz="2400" b="1" smtClean="0">
                <a:latin typeface="Times New Roman" pitchFamily="18" charset="0"/>
              </a:rPr>
              <a:t>л</a:t>
            </a:r>
            <a:r>
              <a:rPr lang="sr-Latn-CS" sz="2400" b="1" smtClean="0">
                <a:latin typeface="Times New Roman" pitchFamily="18" charset="0"/>
              </a:rPr>
              <a:t> (</a:t>
            </a:r>
            <a:r>
              <a:rPr lang="sr-Cyrl-CS" sz="2400" b="1" smtClean="0">
                <a:latin typeface="Times New Roman" pitchFamily="18" charset="0"/>
              </a:rPr>
              <a:t>из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бензина</a:t>
            </a:r>
            <a:r>
              <a:rPr lang="sr-Latn-CS" sz="2400" b="1" smtClean="0">
                <a:latin typeface="Times New Roman" pitchFamily="18" charset="0"/>
              </a:rPr>
              <a:t>).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sr-Latn-CS" sz="2400" b="1" smtClean="0">
                <a:latin typeface="Times New Roman" pitchFamily="18" charset="0"/>
              </a:rPr>
              <a:t> </a:t>
            </a:r>
          </a:p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питању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је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општи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отров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који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изазива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оштећење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јетре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крви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крвних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судова</a:t>
            </a:r>
            <a:r>
              <a:rPr lang="sr-Latn-CS" sz="2400" b="1" smtClean="0">
                <a:latin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sr-Latn-CS" sz="24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Арсен потиче из пестицида, као последица топљења сулфидних руда, пепела од сагоревања угља, али га може бити и земљишту из кога доспева у подземне воде.</a:t>
            </a:r>
          </a:p>
          <a:p>
            <a:pPr algn="just">
              <a:lnSpc>
                <a:spcPct val="90000"/>
              </a:lnSpc>
            </a:pPr>
            <a:endParaRPr lang="en-US" sz="24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3154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250825" y="198438"/>
            <a:ext cx="7772400" cy="78263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r>
              <a:rPr lang="sr-Cyrl-CS" sz="3200" b="1" smtClean="0"/>
              <a:t>МИКРОБИОЛОШКА</a:t>
            </a:r>
            <a:r>
              <a:rPr lang="sr-Latn-CS" sz="3200" b="1" smtClean="0"/>
              <a:t> </a:t>
            </a:r>
            <a:r>
              <a:rPr lang="sr-Cyrl-CS" sz="3200" b="1" smtClean="0"/>
              <a:t>СВОЈСТВА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endParaRPr lang="en-US" sz="3200" b="1" smtClean="0"/>
          </a:p>
        </p:txBody>
      </p:sp>
      <p:sp>
        <p:nvSpPr>
          <p:cNvPr id="81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1684338"/>
            <a:ext cx="8569325" cy="4768850"/>
          </a:xfrm>
          <a:ln/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Cyrl-CS" sz="2200" b="1" smtClean="0"/>
              <a:t>Вода</a:t>
            </a:r>
            <a:r>
              <a:rPr lang="sr-Latn-CS" sz="2200" b="1" smtClean="0"/>
              <a:t> </a:t>
            </a:r>
            <a:r>
              <a:rPr lang="sr-Cyrl-CS" sz="2200" b="1" smtClean="0"/>
              <a:t>је</a:t>
            </a:r>
            <a:r>
              <a:rPr lang="sr-Latn-CS" sz="2200" b="1" smtClean="0"/>
              <a:t> </a:t>
            </a:r>
            <a:r>
              <a:rPr lang="sr-Cyrl-CS" sz="2200" b="1" smtClean="0"/>
              <a:t>природно</a:t>
            </a:r>
            <a:r>
              <a:rPr lang="sr-Latn-CS" sz="2200" b="1" smtClean="0"/>
              <a:t> </a:t>
            </a:r>
            <a:r>
              <a:rPr lang="sr-Cyrl-CS" sz="2200" b="1" smtClean="0"/>
              <a:t>станиште</a:t>
            </a:r>
            <a:r>
              <a:rPr lang="sr-Latn-CS" sz="2200" b="1" smtClean="0"/>
              <a:t> </a:t>
            </a:r>
            <a:r>
              <a:rPr lang="sr-Cyrl-CS" sz="2200" b="1" smtClean="0"/>
              <a:t>за</a:t>
            </a:r>
            <a:r>
              <a:rPr lang="sr-Latn-CS" sz="2200" b="1" smtClean="0"/>
              <a:t> </a:t>
            </a:r>
            <a:r>
              <a:rPr lang="sr-Cyrl-CS" sz="2200" b="1" smtClean="0"/>
              <a:t>неке</a:t>
            </a:r>
            <a:r>
              <a:rPr lang="sr-Latn-CS" sz="2200" b="1" smtClean="0"/>
              <a:t> </a:t>
            </a:r>
            <a:r>
              <a:rPr lang="sr-Cyrl-CS" sz="2200" b="1" smtClean="0"/>
              <a:t>микроорганизме</a:t>
            </a:r>
            <a:r>
              <a:rPr lang="sr-Latn-CS" sz="2200" b="1" smtClean="0"/>
              <a:t>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sr-Latn-CS" sz="2200" b="1" smtClean="0"/>
          </a:p>
          <a:p>
            <a:pPr algn="just">
              <a:lnSpc>
                <a:spcPct val="80000"/>
              </a:lnSpc>
            </a:pPr>
            <a:r>
              <a:rPr lang="sr-Cyrl-CS" sz="2200" b="1" smtClean="0"/>
              <a:t>Неки</a:t>
            </a:r>
            <a:r>
              <a:rPr lang="sr-Latn-CS" sz="2200" b="1" smtClean="0"/>
              <a:t> </a:t>
            </a:r>
            <a:r>
              <a:rPr lang="sr-Cyrl-CS" sz="2200" b="1" smtClean="0"/>
              <a:t>микроорганизми</a:t>
            </a:r>
            <a:r>
              <a:rPr lang="sr-Latn-CS" sz="2200" b="1" smtClean="0"/>
              <a:t> </a:t>
            </a:r>
            <a:r>
              <a:rPr lang="sr-Cyrl-CS" sz="2200" b="1" smtClean="0"/>
              <a:t>су</a:t>
            </a:r>
            <a:r>
              <a:rPr lang="sr-Latn-CS" sz="2200" b="1" smtClean="0"/>
              <a:t> </a:t>
            </a:r>
            <a:r>
              <a:rPr lang="sr-Cyrl-CS" sz="2200" b="1" smtClean="0"/>
              <a:t>делови</a:t>
            </a:r>
            <a:r>
              <a:rPr lang="sr-Latn-CS" sz="2200" b="1" smtClean="0"/>
              <a:t> </a:t>
            </a:r>
            <a:r>
              <a:rPr lang="sr-Cyrl-CS" sz="2200" b="1" smtClean="0"/>
              <a:t>аутохтоне</a:t>
            </a:r>
            <a:r>
              <a:rPr lang="sr-Latn-CS" sz="2200" b="1" smtClean="0"/>
              <a:t> </a:t>
            </a:r>
            <a:r>
              <a:rPr lang="sr-Cyrl-CS" sz="2200" b="1" smtClean="0"/>
              <a:t>флоре</a:t>
            </a:r>
            <a:r>
              <a:rPr lang="sr-Latn-CS" sz="2200" b="1" smtClean="0"/>
              <a:t> </a:t>
            </a:r>
            <a:r>
              <a:rPr lang="sr-Cyrl-CS" sz="2200" b="1" smtClean="0"/>
              <a:t>и</a:t>
            </a:r>
            <a:r>
              <a:rPr lang="sr-Latn-CS" sz="2200" b="1" smtClean="0"/>
              <a:t> </a:t>
            </a:r>
            <a:r>
              <a:rPr lang="sr-Cyrl-CS" sz="2200" b="1" smtClean="0"/>
              <a:t>фауне</a:t>
            </a:r>
            <a:r>
              <a:rPr lang="sr-Latn-CS" sz="2200" b="1" smtClean="0"/>
              <a:t>, </a:t>
            </a:r>
            <a:r>
              <a:rPr lang="sr-Cyrl-CS" sz="2200" b="1" smtClean="0"/>
              <a:t>други</a:t>
            </a:r>
            <a:r>
              <a:rPr lang="sr-Latn-CS" sz="2200" b="1" smtClean="0"/>
              <a:t> </a:t>
            </a:r>
            <a:r>
              <a:rPr lang="sr-Cyrl-CS" sz="2200" b="1" smtClean="0"/>
              <a:t>у</a:t>
            </a:r>
            <a:r>
              <a:rPr lang="sr-Latn-CS" sz="2200" b="1" smtClean="0"/>
              <a:t> </a:t>
            </a:r>
            <a:r>
              <a:rPr lang="sr-Cyrl-CS" sz="2200" b="1" smtClean="0"/>
              <a:t>њу</a:t>
            </a:r>
            <a:r>
              <a:rPr lang="sr-Latn-CS" sz="2200" b="1" smtClean="0"/>
              <a:t> </a:t>
            </a:r>
            <a:r>
              <a:rPr lang="sr-Cyrl-CS" sz="2200" b="1" smtClean="0"/>
              <a:t>долазе</a:t>
            </a:r>
            <a:r>
              <a:rPr lang="sr-Latn-CS" sz="2200" b="1" smtClean="0"/>
              <a:t> </a:t>
            </a:r>
            <a:r>
              <a:rPr lang="sr-Cyrl-CS" sz="2200" b="1" smtClean="0"/>
              <a:t>из</a:t>
            </a:r>
            <a:r>
              <a:rPr lang="sr-Latn-CS" sz="2200" b="1" smtClean="0"/>
              <a:t> </a:t>
            </a:r>
            <a:r>
              <a:rPr lang="sr-Cyrl-CS" sz="2200" b="1" smtClean="0"/>
              <a:t>ваздуха</a:t>
            </a:r>
            <a:r>
              <a:rPr lang="sr-Latn-CS" sz="2200" b="1" smtClean="0"/>
              <a:t>, </a:t>
            </a:r>
            <a:r>
              <a:rPr lang="sr-Cyrl-CS" sz="2200" b="1" smtClean="0"/>
              <a:t>земљишта</a:t>
            </a:r>
            <a:r>
              <a:rPr lang="sr-Latn-CS" sz="2200" b="1" smtClean="0"/>
              <a:t>, </a:t>
            </a:r>
            <a:r>
              <a:rPr lang="sr-Cyrl-CS" sz="2200" b="1" smtClean="0"/>
              <a:t>са</a:t>
            </a:r>
            <a:r>
              <a:rPr lang="sr-Latn-CS" sz="2200" b="1" smtClean="0"/>
              <a:t> </a:t>
            </a:r>
            <a:r>
              <a:rPr lang="sr-Cyrl-CS" sz="2200" b="1" smtClean="0"/>
              <a:t>биљака</a:t>
            </a:r>
            <a:r>
              <a:rPr lang="sr-Latn-CS" sz="2200" b="1" smtClean="0"/>
              <a:t> </a:t>
            </a:r>
            <a:r>
              <a:rPr lang="sr-Cyrl-CS" sz="2200" b="1" smtClean="0"/>
              <a:t>и</a:t>
            </a:r>
            <a:r>
              <a:rPr lang="sr-Latn-CS" sz="2200" b="1" smtClean="0"/>
              <a:t>/</a:t>
            </a:r>
            <a:r>
              <a:rPr lang="sr-Cyrl-CS" sz="2200" b="1" smtClean="0"/>
              <a:t>или</a:t>
            </a:r>
            <a:r>
              <a:rPr lang="sr-Latn-CS" sz="2200" b="1" smtClean="0"/>
              <a:t> </a:t>
            </a:r>
            <a:r>
              <a:rPr lang="sr-Cyrl-CS" sz="2200" b="1" smtClean="0"/>
              <a:t>животиња</a:t>
            </a:r>
            <a:r>
              <a:rPr lang="sr-Latn-CS" sz="2200" b="1" smtClean="0"/>
              <a:t> </a:t>
            </a:r>
            <a:r>
              <a:rPr lang="sr-Cyrl-CS" sz="2200" b="1" smtClean="0"/>
              <a:t>и</a:t>
            </a:r>
            <a:r>
              <a:rPr lang="sr-Latn-CS" sz="2200" b="1" smtClean="0"/>
              <a:t> </a:t>
            </a:r>
            <a:r>
              <a:rPr lang="sr-Cyrl-CS" sz="2200" b="1" smtClean="0"/>
              <a:t>човека</a:t>
            </a:r>
            <a:r>
              <a:rPr lang="sr-Latn-CS" sz="2200" b="1" smtClean="0"/>
              <a:t>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Cyrl-CS" sz="2200" b="1" smtClean="0"/>
          </a:p>
          <a:p>
            <a:pPr algn="just">
              <a:lnSpc>
                <a:spcPct val="80000"/>
              </a:lnSpc>
            </a:pPr>
            <a:r>
              <a:rPr lang="sr-Cyrl-CS" sz="2200" b="1" smtClean="0"/>
              <a:t>Најзначајнији</a:t>
            </a:r>
            <a:r>
              <a:rPr lang="sr-Latn-CS" sz="2200" b="1" smtClean="0"/>
              <a:t> </a:t>
            </a:r>
            <a:r>
              <a:rPr lang="sr-Cyrl-CS" sz="2200" b="1" smtClean="0"/>
              <a:t>контаминенти</a:t>
            </a:r>
            <a:r>
              <a:rPr lang="sr-Latn-CS" sz="2200" b="1" smtClean="0"/>
              <a:t> </a:t>
            </a:r>
            <a:r>
              <a:rPr lang="sr-Cyrl-CS" sz="2200" b="1" smtClean="0"/>
              <a:t>су</a:t>
            </a:r>
            <a:r>
              <a:rPr lang="sr-Latn-CS" sz="2200" b="1" smtClean="0"/>
              <a:t> </a:t>
            </a:r>
            <a:r>
              <a:rPr lang="sr-Cyrl-CS" sz="2200" b="1" smtClean="0"/>
              <a:t>хуманог</a:t>
            </a:r>
            <a:r>
              <a:rPr lang="sr-Latn-CS" sz="2200" b="1" smtClean="0"/>
              <a:t> </a:t>
            </a:r>
            <a:r>
              <a:rPr lang="sr-Cyrl-CS" sz="2200" b="1" smtClean="0"/>
              <a:t>порекла</a:t>
            </a:r>
            <a:r>
              <a:rPr lang="sr-Latn-CS" sz="2200" b="1" smtClean="0"/>
              <a:t>. </a:t>
            </a:r>
            <a:r>
              <a:rPr lang="sr-Cyrl-CS" sz="2200" b="1" smtClean="0"/>
              <a:t>Они</a:t>
            </a:r>
            <a:r>
              <a:rPr lang="sr-Latn-CS" sz="2200" b="1" smtClean="0"/>
              <a:t> </a:t>
            </a:r>
            <a:r>
              <a:rPr lang="sr-Cyrl-CS" sz="2200" b="1" smtClean="0"/>
              <a:t>у</a:t>
            </a:r>
            <a:r>
              <a:rPr lang="sr-Latn-CS" sz="2200" b="1" smtClean="0"/>
              <a:t> </a:t>
            </a:r>
            <a:r>
              <a:rPr lang="sr-Cyrl-CS" sz="2200" b="1" smtClean="0"/>
              <a:t>воду</a:t>
            </a:r>
            <a:r>
              <a:rPr lang="sr-Latn-CS" sz="2200" b="1" smtClean="0"/>
              <a:t> </a:t>
            </a:r>
            <a:r>
              <a:rPr lang="sr-Cyrl-CS" sz="2200" b="1" smtClean="0"/>
              <a:t>долазе</a:t>
            </a:r>
            <a:r>
              <a:rPr lang="sr-Latn-CS" sz="2200" b="1" smtClean="0"/>
              <a:t> </a:t>
            </a:r>
            <a:r>
              <a:rPr lang="sr-Cyrl-CS" sz="2200" b="1" smtClean="0"/>
              <a:t>преко</a:t>
            </a:r>
            <a:r>
              <a:rPr lang="sr-Latn-CS" sz="2200" b="1" smtClean="0"/>
              <a:t> фекалија, </a:t>
            </a:r>
            <a:r>
              <a:rPr lang="sr-Cyrl-CS" sz="2200" b="1" smtClean="0"/>
              <a:t>канализационог</a:t>
            </a:r>
            <a:r>
              <a:rPr lang="sr-Latn-CS" sz="2200" b="1" smtClean="0"/>
              <a:t> </a:t>
            </a:r>
            <a:r>
              <a:rPr lang="sr-Cyrl-CS" sz="2200" b="1" smtClean="0"/>
              <a:t>система</a:t>
            </a:r>
            <a:r>
              <a:rPr lang="sr-Latn-CS" sz="2200" b="1" smtClean="0"/>
              <a:t>, </a:t>
            </a:r>
            <a:r>
              <a:rPr lang="sr-Cyrl-CS" sz="2200" b="1" smtClean="0"/>
              <a:t>површинским</a:t>
            </a:r>
            <a:r>
              <a:rPr lang="sr-Latn-CS" sz="2200" b="1" smtClean="0"/>
              <a:t>, </a:t>
            </a:r>
            <a:r>
              <a:rPr lang="sr-Cyrl-CS" sz="2200" b="1" smtClean="0"/>
              <a:t>атмосферским</a:t>
            </a:r>
            <a:r>
              <a:rPr lang="sr-Latn-CS" sz="2200" b="1" smtClean="0"/>
              <a:t> </a:t>
            </a:r>
            <a:r>
              <a:rPr lang="sr-Cyrl-CS" sz="2200" b="1" smtClean="0"/>
              <a:t>и</a:t>
            </a:r>
            <a:r>
              <a:rPr lang="sr-Latn-CS" sz="2200" b="1" smtClean="0"/>
              <a:t> </a:t>
            </a:r>
            <a:r>
              <a:rPr lang="sr-Cyrl-CS" sz="2200" b="1" smtClean="0"/>
              <a:t>отпадним</a:t>
            </a:r>
            <a:r>
              <a:rPr lang="sr-Latn-CS" sz="2200" b="1" smtClean="0"/>
              <a:t> </a:t>
            </a:r>
            <a:r>
              <a:rPr lang="sr-Cyrl-CS" sz="2200" b="1" smtClean="0"/>
              <a:t>водама</a:t>
            </a:r>
            <a:r>
              <a:rPr lang="sr-Latn-CS" sz="2200" b="1" smtClean="0"/>
              <a:t>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Cyrl-CS" sz="2200" b="1" smtClean="0"/>
          </a:p>
          <a:p>
            <a:pPr algn="just">
              <a:lnSpc>
                <a:spcPct val="80000"/>
              </a:lnSpc>
            </a:pPr>
            <a:r>
              <a:rPr lang="sr-Cyrl-CS" sz="2200" b="1" smtClean="0"/>
              <a:t>Не</a:t>
            </a:r>
            <a:r>
              <a:rPr lang="sr-Latn-CS" sz="2200" b="1" smtClean="0"/>
              <a:t> </a:t>
            </a:r>
            <a:r>
              <a:rPr lang="sr-Cyrl-CS" sz="2200" b="1" smtClean="0"/>
              <a:t>постоји</a:t>
            </a:r>
            <a:r>
              <a:rPr lang="sr-Latn-CS" sz="2200" b="1" smtClean="0"/>
              <a:t> </a:t>
            </a:r>
            <a:r>
              <a:rPr lang="sr-Cyrl-CS" sz="2200" b="1" smtClean="0"/>
              <a:t>нека</a:t>
            </a:r>
            <a:r>
              <a:rPr lang="sr-Latn-CS" sz="2200" b="1" smtClean="0"/>
              <a:t> “</a:t>
            </a:r>
            <a:r>
              <a:rPr lang="sr-Cyrl-CS" sz="2200" b="1" smtClean="0"/>
              <a:t>доња</a:t>
            </a:r>
            <a:r>
              <a:rPr lang="sr-Latn-CS" sz="2200" b="1" smtClean="0"/>
              <a:t>” </a:t>
            </a:r>
            <a:r>
              <a:rPr lang="sr-Cyrl-CS" sz="2200" b="1" smtClean="0"/>
              <a:t>граница</a:t>
            </a:r>
            <a:r>
              <a:rPr lang="sr-Latn-CS" sz="2200" b="1" smtClean="0"/>
              <a:t> </a:t>
            </a:r>
            <a:r>
              <a:rPr lang="sr-Cyrl-CS" sz="2200" b="1" smtClean="0"/>
              <a:t>за</a:t>
            </a:r>
            <a:r>
              <a:rPr lang="sr-Latn-CS" sz="2200" b="1" smtClean="0"/>
              <a:t> </a:t>
            </a:r>
            <a:r>
              <a:rPr lang="sr-Cyrl-CS" sz="2200" b="1" smtClean="0"/>
              <a:t>узрочнике</a:t>
            </a:r>
            <a:r>
              <a:rPr lang="sr-Latn-CS" sz="2200" b="1" smtClean="0"/>
              <a:t> </a:t>
            </a:r>
            <a:r>
              <a:rPr lang="sr-Cyrl-CS" sz="2200" b="1" smtClean="0"/>
              <a:t>која</a:t>
            </a:r>
            <a:r>
              <a:rPr lang="sr-Latn-CS" sz="2200" b="1" smtClean="0"/>
              <a:t> </a:t>
            </a:r>
            <a:r>
              <a:rPr lang="sr-Cyrl-CS" sz="2200" b="1" smtClean="0"/>
              <a:t>би</a:t>
            </a:r>
            <a:r>
              <a:rPr lang="sr-Latn-CS" sz="2200" b="1" smtClean="0"/>
              <a:t> </a:t>
            </a:r>
            <a:r>
              <a:rPr lang="sr-Cyrl-CS" sz="2200" b="1" smtClean="0"/>
              <a:t>се</a:t>
            </a:r>
            <a:r>
              <a:rPr lang="sr-Latn-CS" sz="2200" b="1" smtClean="0"/>
              <a:t> </a:t>
            </a:r>
            <a:r>
              <a:rPr lang="sr-Cyrl-CS" sz="2200" b="1" smtClean="0"/>
              <a:t>могла</a:t>
            </a:r>
            <a:r>
              <a:rPr lang="sr-Latn-CS" sz="2200" b="1" smtClean="0"/>
              <a:t> </a:t>
            </a:r>
            <a:r>
              <a:rPr lang="sr-Cyrl-CS" sz="2200" b="1" smtClean="0"/>
              <a:t>толерисати</a:t>
            </a:r>
            <a:r>
              <a:rPr lang="sr-Latn-CS" sz="2200" b="1" smtClean="0"/>
              <a:t>, </a:t>
            </a:r>
            <a:r>
              <a:rPr lang="sr-Cyrl-CS" sz="2200" b="1" smtClean="0"/>
              <a:t>и</a:t>
            </a:r>
            <a:r>
              <a:rPr lang="sr-Latn-CS" sz="2200" b="1" smtClean="0"/>
              <a:t> </a:t>
            </a:r>
            <a:r>
              <a:rPr lang="sr-Cyrl-CS" sz="2200" b="1" smtClean="0"/>
              <a:t>због</a:t>
            </a:r>
            <a:r>
              <a:rPr lang="sr-Latn-CS" sz="2200" b="1" smtClean="0"/>
              <a:t> </a:t>
            </a:r>
            <a:r>
              <a:rPr lang="sr-Cyrl-CS" sz="2200" b="1" smtClean="0"/>
              <a:t>кога</a:t>
            </a:r>
            <a:r>
              <a:rPr lang="sr-Latn-CS" sz="2200" b="1" smtClean="0"/>
              <a:t> </a:t>
            </a:r>
            <a:r>
              <a:rPr lang="sr-Cyrl-CS" sz="2200" b="1" smtClean="0"/>
              <a:t>вода</a:t>
            </a:r>
            <a:r>
              <a:rPr lang="sr-Latn-CS" sz="2200" b="1" smtClean="0"/>
              <a:t> </a:t>
            </a:r>
            <a:r>
              <a:rPr lang="sr-Cyrl-CS" sz="2200" b="1" smtClean="0"/>
              <a:t>и</a:t>
            </a:r>
            <a:r>
              <a:rPr lang="sr-Latn-CS" sz="2200" b="1" smtClean="0"/>
              <a:t> </a:t>
            </a:r>
            <a:r>
              <a:rPr lang="sr-Cyrl-CS" sz="2200" b="1" smtClean="0"/>
              <a:t>храна</a:t>
            </a:r>
            <a:r>
              <a:rPr lang="sr-Latn-CS" sz="2200" b="1" smtClean="0"/>
              <a:t> </a:t>
            </a:r>
            <a:r>
              <a:rPr lang="sr-Cyrl-CS" sz="2200" b="1" smtClean="0"/>
              <a:t>НЕ</a:t>
            </a:r>
            <a:r>
              <a:rPr lang="sr-Latn-CS" sz="2200" b="1" smtClean="0"/>
              <a:t> </a:t>
            </a:r>
            <a:r>
              <a:rPr lang="sr-Cyrl-CS" sz="2200" b="1" smtClean="0"/>
              <a:t>СМЕЈУ</a:t>
            </a:r>
            <a:r>
              <a:rPr lang="sr-Latn-CS" sz="2200" b="1" smtClean="0"/>
              <a:t> </a:t>
            </a:r>
            <a:r>
              <a:rPr lang="sr-Cyrl-CS" sz="2200" b="1" smtClean="0"/>
              <a:t>ДА</a:t>
            </a:r>
            <a:r>
              <a:rPr lang="sr-Latn-CS" sz="2200" b="1" smtClean="0"/>
              <a:t> </a:t>
            </a:r>
            <a:r>
              <a:rPr lang="sr-Cyrl-CS" sz="2200" b="1" smtClean="0"/>
              <a:t>САДРЖЕ</a:t>
            </a:r>
            <a:r>
              <a:rPr lang="sr-Latn-CS" sz="2200" b="1" smtClean="0"/>
              <a:t> </a:t>
            </a:r>
            <a:r>
              <a:rPr lang="sr-Cyrl-CS" sz="2200" b="1" smtClean="0"/>
              <a:t>МИКРООРГАНИЗМЕ</a:t>
            </a:r>
            <a:r>
              <a:rPr lang="sr-Latn-CS" sz="2200" b="1" smtClean="0"/>
              <a:t> </a:t>
            </a:r>
            <a:r>
              <a:rPr lang="sr-Cyrl-CS" sz="2200" b="1" smtClean="0"/>
              <a:t>ПАТОГЕНЕ</a:t>
            </a:r>
            <a:r>
              <a:rPr lang="sr-Latn-CS" sz="2200" b="1" smtClean="0"/>
              <a:t> </a:t>
            </a:r>
            <a:r>
              <a:rPr lang="sr-Cyrl-CS" sz="2200" b="1" smtClean="0"/>
              <a:t>ЗА</a:t>
            </a:r>
            <a:r>
              <a:rPr lang="sr-Latn-CS" sz="2200" b="1" smtClean="0"/>
              <a:t> </a:t>
            </a:r>
            <a:r>
              <a:rPr lang="sr-Cyrl-CS" sz="2200" b="1" smtClean="0"/>
              <a:t>ЧОВЕКА</a:t>
            </a:r>
            <a:r>
              <a:rPr lang="sr-Latn-CS" sz="2200" b="1" smtClean="0"/>
              <a:t>!</a:t>
            </a:r>
            <a:endParaRPr lang="en-US" sz="2200" b="1" smtClean="0"/>
          </a:p>
        </p:txBody>
      </p:sp>
    </p:spTree>
  </p:cSld>
  <p:clrMapOvr>
    <a:masterClrMapping/>
  </p:clrMapOvr>
  <p:transition advTm="3582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64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ln/>
        </p:spPr>
        <p:txBody>
          <a:bodyPr/>
          <a:lstStyle/>
          <a:p>
            <a:pPr algn="just"/>
            <a:r>
              <a:rPr lang="sr-Cyrl-CS" sz="2400" b="1" smtClean="0">
                <a:latin typeface="Times New Roman" pitchFamily="18" charset="0"/>
              </a:rPr>
              <a:t>Кадмијум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доспева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из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отпадних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индустрије</a:t>
            </a:r>
            <a:r>
              <a:rPr lang="sr-Latn-CS" sz="2400" b="1" smtClean="0">
                <a:latin typeface="Times New Roman" pitchFamily="18" charset="0"/>
              </a:rPr>
              <a:t> (</a:t>
            </a:r>
            <a:r>
              <a:rPr lang="sr-Cyrl-CS" sz="2400" b="1" smtClean="0">
                <a:latin typeface="Times New Roman" pitchFamily="18" charset="0"/>
              </a:rPr>
              <a:t>електроиндустрија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галванизација</a:t>
            </a:r>
            <a:r>
              <a:rPr lang="sr-Latn-CS" sz="2400" b="1" smtClean="0">
                <a:latin typeface="Times New Roman" pitchFamily="18" charset="0"/>
              </a:rPr>
              <a:t>). </a:t>
            </a:r>
          </a:p>
          <a:p>
            <a:pPr algn="just"/>
            <a:endParaRPr lang="sr-Latn-CS" sz="2400" b="1" smtClean="0">
              <a:latin typeface="Times New Roman" pitchFamily="18" charset="0"/>
            </a:endParaRPr>
          </a:p>
          <a:p>
            <a:pPr algn="just"/>
            <a:r>
              <a:rPr lang="sr-Cyrl-CS" sz="2400" b="1" smtClean="0">
                <a:latin typeface="Times New Roman" pitchFamily="18" charset="0"/>
              </a:rPr>
              <a:t>Последице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тровања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кадмијумом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из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за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пиће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тешки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болови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отежан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ход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непокретност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знатном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броју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случајева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смрт</a:t>
            </a:r>
            <a:r>
              <a:rPr lang="sr-Latn-CS" sz="2400" b="1" smtClean="0">
                <a:latin typeface="Times New Roman" pitchFamily="18" charset="0"/>
              </a:rPr>
              <a:t>. </a:t>
            </a:r>
          </a:p>
          <a:p>
            <a:pPr algn="just">
              <a:buFont typeface="Arial" charset="0"/>
              <a:buNone/>
            </a:pPr>
            <a:endParaRPr lang="sr-Latn-CS" sz="2400" b="1" smtClean="0">
              <a:latin typeface="Times New Roman" pitchFamily="18" charset="0"/>
            </a:endParaRPr>
          </a:p>
          <a:p>
            <a:pPr algn="just"/>
            <a:r>
              <a:rPr lang="sr-Cyrl-CS" sz="2400" b="1" smtClean="0">
                <a:latin typeface="Times New Roman" pitchFamily="18" charset="0"/>
              </a:rPr>
              <a:t>Обољење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изазвано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кадмијумом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карактеришу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неиздрживи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болови</a:t>
            </a:r>
            <a:r>
              <a:rPr lang="sr-Latn-CS" sz="2400" b="1" smtClean="0">
                <a:latin typeface="Times New Roman" pitchFamily="18" charset="0"/>
              </a:rPr>
              <a:t> (</a:t>
            </a:r>
            <a:r>
              <a:rPr lang="sr-Cyrl-CS" sz="2400" b="1" smtClean="0">
                <a:latin typeface="Times New Roman" pitchFamily="18" charset="0"/>
              </a:rPr>
              <a:t>јапански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назив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итаи</a:t>
            </a:r>
            <a:r>
              <a:rPr lang="sr-Latn-CS" sz="2400" b="1" smtClean="0">
                <a:latin typeface="Times New Roman" pitchFamily="18" charset="0"/>
              </a:rPr>
              <a:t>-</a:t>
            </a:r>
            <a:r>
              <a:rPr lang="sr-Cyrl-CS" sz="2400" b="1" smtClean="0">
                <a:latin typeface="Times New Roman" pitchFamily="18" charset="0"/>
              </a:rPr>
              <a:t>итаи</a:t>
            </a:r>
            <a:r>
              <a:rPr lang="sr-Latn-CS" sz="2400" b="1" smtClean="0">
                <a:latin typeface="Times New Roman" pitchFamily="18" charset="0"/>
              </a:rPr>
              <a:t>)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преводу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јао</a:t>
            </a:r>
            <a:r>
              <a:rPr lang="sr-Latn-CS" sz="2400" b="1" smtClean="0">
                <a:latin typeface="Times New Roman" pitchFamily="18" charset="0"/>
              </a:rPr>
              <a:t>-</a:t>
            </a:r>
            <a:r>
              <a:rPr lang="sr-Cyrl-CS" sz="2400" b="1" smtClean="0">
                <a:latin typeface="Times New Roman" pitchFamily="18" charset="0"/>
              </a:rPr>
              <a:t>јао</a:t>
            </a:r>
            <a:r>
              <a:rPr lang="sr-Latn-CS" sz="2400" b="1" smtClean="0">
                <a:latin typeface="Times New Roman" pitchFamily="18" charset="0"/>
              </a:rPr>
              <a:t>.</a:t>
            </a:r>
            <a:endParaRPr lang="en-US" sz="24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925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66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457200" y="1905000"/>
            <a:ext cx="8458200" cy="4114800"/>
          </a:xfrm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Жива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доспева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индустријским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загађивањем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пољопривреде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примене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зубарству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лабораторијама</a:t>
            </a:r>
            <a:r>
              <a:rPr lang="sr-Latn-CS" sz="2400" b="1" smtClean="0">
                <a:latin typeface="Arial" charset="0"/>
              </a:rPr>
              <a:t>. </a:t>
            </a:r>
          </a:p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Концентрише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низу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акватичних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организама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симптоми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тровања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слични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тровања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кадмијумом</a:t>
            </a:r>
            <a:r>
              <a:rPr lang="sr-Latn-CS" sz="2400" b="1" smtClean="0">
                <a:latin typeface="Arial" charset="0"/>
              </a:rPr>
              <a:t>. </a:t>
            </a:r>
          </a:p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Жива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делује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мутагено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изазива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промене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хромозомима</a:t>
            </a:r>
            <a:r>
              <a:rPr lang="sr-Latn-CS" sz="2400" b="1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1853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68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228600" y="1268413"/>
            <a:ext cx="8686800" cy="5329237"/>
          </a:xfrm>
          <a:ln/>
        </p:spPr>
        <p:txBody>
          <a:bodyPr/>
          <a:lstStyle/>
          <a:p>
            <a:pPr algn="just"/>
            <a:r>
              <a:rPr lang="sr-Cyrl-CS" sz="2400" b="1" smtClean="0">
                <a:latin typeface="Arial" charset="0"/>
              </a:rPr>
              <a:t>Манган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природно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налази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есенцијалан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човека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али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повећаним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концентрацијама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долази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промене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органолептичких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карактеристика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воде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pPr algn="just"/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Присуство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узрокавано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отпадним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материјама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рудника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топионица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руда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algn="just"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pPr algn="just"/>
            <a:r>
              <a:rPr lang="ru-RU" sz="2400" b="1" smtClean="0">
                <a:latin typeface="Arial" charset="0"/>
              </a:rPr>
              <a:t>Хром (хромати и бихромати) могу оштетити кожу слузокожу и крвне судове).</a:t>
            </a:r>
          </a:p>
          <a:p>
            <a:pPr algn="just"/>
            <a:endParaRPr lang="ru-RU" sz="2400" b="1" smtClean="0">
              <a:latin typeface="Arial" charset="0"/>
            </a:endParaRPr>
          </a:p>
          <a:p>
            <a:pPr algn="just"/>
            <a:r>
              <a:rPr lang="ru-RU" sz="2400" b="1" smtClean="0">
                <a:latin typeface="Arial" charset="0"/>
              </a:rPr>
              <a:t> У воду доспева преко отпадних вода и материја из металургије и електроиндустрије.</a:t>
            </a:r>
          </a:p>
          <a:p>
            <a:pPr algn="just"/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30527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72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ln/>
        </p:spPr>
        <p:txBody>
          <a:bodyPr/>
          <a:lstStyle/>
          <a:p>
            <a:pPr algn="just"/>
            <a:r>
              <a:rPr lang="sr-Cyrl-CS" sz="2400" b="1" smtClean="0">
                <a:latin typeface="Times New Roman" pitchFamily="18" charset="0"/>
              </a:rPr>
              <a:t>Нафта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њени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деривати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врло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честа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загађења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воде</a:t>
            </a:r>
            <a:r>
              <a:rPr lang="sr-Latn-CS" sz="2400" b="1" smtClean="0">
                <a:latin typeface="Times New Roman" pitchFamily="18" charset="0"/>
              </a:rPr>
              <a:t> (</a:t>
            </a:r>
            <a:r>
              <a:rPr lang="sr-Cyrl-CS" sz="2400" b="1" smtClean="0">
                <a:latin typeface="Times New Roman" pitchFamily="18" charset="0"/>
              </a:rPr>
              <a:t>хаварије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бродова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прање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танкера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испуштање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искоришћених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мазива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канализационе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системе</a:t>
            </a:r>
            <a:r>
              <a:rPr lang="sr-Latn-CS" sz="2400" b="1" smtClean="0">
                <a:latin typeface="Times New Roman" pitchFamily="18" charset="0"/>
              </a:rPr>
              <a:t>).</a:t>
            </a:r>
          </a:p>
          <a:p>
            <a:pPr algn="just">
              <a:buFont typeface="Arial" charset="0"/>
              <a:buNone/>
            </a:pPr>
            <a:r>
              <a:rPr lang="sr-Latn-CS" sz="2400" b="1" smtClean="0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400" b="1" smtClean="0">
                <a:latin typeface="Times New Roman" pitchFamily="18" charset="0"/>
              </a:rPr>
              <a:t>По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доспећу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површину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воде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слој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нафте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врло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брзо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шири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покривајући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веома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великим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бројем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капљица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које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садрже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алифатичне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угљоводонике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ароматична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једињења</a:t>
            </a:r>
            <a:r>
              <a:rPr lang="sr-Latn-CS" sz="2400" b="1" smtClean="0">
                <a:latin typeface="Times New Roman" pitchFamily="18" charset="0"/>
              </a:rPr>
              <a:t>.</a:t>
            </a:r>
            <a:endParaRPr lang="en-US" sz="24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2096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68313" y="260350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75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250825" y="1557338"/>
            <a:ext cx="8893175" cy="5300662"/>
          </a:xfrm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Times New Roman" pitchFamily="18" charset="0"/>
              </a:rPr>
              <a:t>Фенол</a:t>
            </a:r>
            <a:r>
              <a:rPr lang="sr-Latn-CS" sz="2400" b="1" smtClean="0">
                <a:latin typeface="Times New Roman" pitchFamily="18" charset="0"/>
              </a:rPr>
              <a:t> (</a:t>
            </a:r>
            <a:r>
              <a:rPr lang="sr-Cyrl-CS" sz="2400" b="1" smtClean="0">
                <a:latin typeface="Times New Roman" pitchFamily="18" charset="0"/>
              </a:rPr>
              <a:t>примена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органској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хемијској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технологији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коксовање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угља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или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његова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гасификација</a:t>
            </a:r>
            <a:r>
              <a:rPr lang="sr-Latn-CS" sz="2400" b="1" smtClean="0">
                <a:latin typeface="Times New Roman" pitchFamily="18" charset="0"/>
              </a:rPr>
              <a:t>).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sr-Latn-CS" sz="24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Посебно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је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опасно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води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која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дезинфикује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хлорисањем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јер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настају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хлор</a:t>
            </a:r>
            <a:r>
              <a:rPr lang="sr-Latn-CS" sz="2400" b="1" smtClean="0">
                <a:latin typeface="Times New Roman" pitchFamily="18" charset="0"/>
              </a:rPr>
              <a:t>-</a:t>
            </a:r>
            <a:r>
              <a:rPr lang="sr-Cyrl-CS" sz="2400" b="1" smtClean="0">
                <a:latin typeface="Times New Roman" pitchFamily="18" charset="0"/>
              </a:rPr>
              <a:t>феноли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изузетно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непријатног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мириса</a:t>
            </a:r>
            <a:r>
              <a:rPr lang="sr-Latn-CS" sz="2400" b="1" smtClean="0">
                <a:latin typeface="Times New Roman" pitchFamily="18" charset="0"/>
              </a:rPr>
              <a:t>. 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sr-Latn-CS" sz="24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Times New Roman" pitchFamily="18" charset="0"/>
              </a:rPr>
              <a:t>Радиоактивне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суспстанце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последица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су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радиоактивних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киша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хаварија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нуклеарним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електранама</a:t>
            </a:r>
            <a:r>
              <a:rPr lang="sr-Latn-CS" sz="2400" b="1" smtClean="0">
                <a:latin typeface="Times New Roman" pitchFamily="18" charset="0"/>
              </a:rPr>
              <a:t>, </a:t>
            </a:r>
            <a:r>
              <a:rPr lang="sr-Cyrl-CS" sz="2400" b="1" smtClean="0">
                <a:latin typeface="Times New Roman" pitchFamily="18" charset="0"/>
              </a:rPr>
              <a:t>бомбрдовања</a:t>
            </a:r>
            <a:r>
              <a:rPr lang="sr-Latn-CS" sz="2400" b="1" smtClean="0">
                <a:latin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en-US" sz="24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sr-Cyrl-CS" sz="2400" b="1" smtClean="0">
                <a:latin typeface="Times New Roman" pitchFamily="18" charset="0"/>
              </a:rPr>
              <a:t>Основна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опасност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представља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повећање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броја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малигних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обољења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генетских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промена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будућим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</a:rPr>
              <a:t>нараштајима</a:t>
            </a:r>
            <a:r>
              <a:rPr lang="sr-Latn-CS" sz="2400" b="1" smtClean="0">
                <a:latin typeface="Times New Roman" pitchFamily="18" charset="0"/>
              </a:rPr>
              <a:t>.</a:t>
            </a:r>
            <a:endParaRPr lang="en-US" sz="24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endParaRPr lang="sr-Latn-CS" sz="24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7063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/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Загађивање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природних</a:t>
            </a:r>
            <a:r>
              <a:rPr lang="sr-Latn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 </a:t>
            </a:r>
            <a:r>
              <a:rPr lang="sr-Cyrl-CS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itchFamily="18" charset="0"/>
                <a:sym typeface="Wingdings"/>
              </a:rPr>
              <a:t>вода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79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ln/>
        </p:spPr>
        <p:txBody>
          <a:bodyPr/>
          <a:lstStyle/>
          <a:p>
            <a:pPr algn="just"/>
            <a:r>
              <a:rPr lang="sr-Cyrl-CS" sz="2400" b="1" dirty="0" smtClean="0">
                <a:latin typeface="Times New Roman" pitchFamily="18" charset="0"/>
              </a:rPr>
              <a:t>Тензиди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у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воду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доспевају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из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средстава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за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прање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изазивају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промене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органолептичких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физичких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особина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воде</a:t>
            </a:r>
            <a:r>
              <a:rPr lang="sr-Latn-CS" sz="2400" b="1" dirty="0" smtClean="0">
                <a:latin typeface="Times New Roman" pitchFamily="18" charset="0"/>
              </a:rPr>
              <a:t>. </a:t>
            </a:r>
          </a:p>
          <a:p>
            <a:pPr algn="just"/>
            <a:endParaRPr lang="sr-Latn-CS" sz="2400" b="1" dirty="0" smtClean="0">
              <a:latin typeface="Times New Roman" pitchFamily="18" charset="0"/>
            </a:endParaRPr>
          </a:p>
          <a:p>
            <a:pPr algn="just"/>
            <a:r>
              <a:rPr lang="sr-Cyrl-CS" sz="2400" b="1" dirty="0" smtClean="0">
                <a:latin typeface="Times New Roman" pitchFamily="18" charset="0"/>
              </a:rPr>
              <a:t>Сами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по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себи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нису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изразито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токсични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али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појав</a:t>
            </a:r>
            <a:r>
              <a:rPr lang="sr-Latn-CS" sz="2400" b="1" dirty="0" smtClean="0">
                <a:latin typeface="Times New Roman" pitchFamily="18" charset="0"/>
              </a:rPr>
              <a:t>а </a:t>
            </a:r>
            <a:r>
              <a:rPr lang="sr-Cyrl-CS" sz="2400" b="1" dirty="0" smtClean="0">
                <a:latin typeface="Times New Roman" pitchFamily="18" charset="0"/>
              </a:rPr>
              <a:t>пене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нарушава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изглед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воде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спре</a:t>
            </a:r>
            <a:r>
              <a:rPr lang="sr-Latn-CS" sz="2400" b="1" dirty="0" smtClean="0">
                <a:latin typeface="Times New Roman" pitchFamily="18" charset="0"/>
              </a:rPr>
              <a:t>ч</a:t>
            </a:r>
            <a:r>
              <a:rPr lang="sr-Cyrl-CS" sz="2400" b="1" dirty="0" smtClean="0">
                <a:latin typeface="Times New Roman" pitchFamily="18" charset="0"/>
              </a:rPr>
              <a:t>ава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растварање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кисеоника</a:t>
            </a:r>
            <a:r>
              <a:rPr lang="sr-Latn-CS" sz="2400" b="1" dirty="0" smtClean="0">
                <a:latin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</a:rPr>
              <a:t>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обично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је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праћена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повећаном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концентрацијом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микроорганизама</a:t>
            </a:r>
            <a:r>
              <a:rPr lang="sr-Latn-CS" sz="2400" b="1" dirty="0" smtClean="0">
                <a:latin typeface="Times New Roman" pitchFamily="18" charset="0"/>
              </a:rPr>
              <a:t>.</a:t>
            </a:r>
            <a:endParaRPr lang="en-US" sz="2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081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3850" y="188913"/>
            <a:ext cx="7772400" cy="78263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r>
              <a:rPr lang="sr-Cyrl-CS" sz="3200" b="1" smtClean="0"/>
              <a:t>МИКРОБИОЛОШКА</a:t>
            </a:r>
            <a:r>
              <a:rPr lang="sr-Latn-CS" sz="3200" b="1" smtClean="0"/>
              <a:t> </a:t>
            </a:r>
            <a:r>
              <a:rPr lang="sr-Cyrl-CS" sz="3200" b="1" smtClean="0"/>
              <a:t>СВОЈСТВА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endParaRPr lang="en-US" sz="3200" b="1" smtClean="0"/>
          </a:p>
        </p:txBody>
      </p:sp>
      <p:sp>
        <p:nvSpPr>
          <p:cNvPr id="83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1268413"/>
            <a:ext cx="8569325" cy="4756150"/>
          </a:xfrm>
          <a:ln/>
        </p:spPr>
        <p:txBody>
          <a:bodyPr/>
          <a:lstStyle/>
          <a:p>
            <a:pPr algn="just"/>
            <a:r>
              <a:rPr lang="sr-Cyrl-CS" sz="2400" b="1" smtClean="0"/>
              <a:t>Опортунистички</a:t>
            </a:r>
            <a:r>
              <a:rPr lang="sr-Latn-CS" sz="2400" b="1" smtClean="0"/>
              <a:t> </a:t>
            </a:r>
            <a:r>
              <a:rPr lang="sr-Cyrl-CS" sz="2400" b="1" smtClean="0"/>
              <a:t>патогени</a:t>
            </a:r>
            <a:r>
              <a:rPr lang="sr-Latn-CS" sz="2400" b="1" smtClean="0"/>
              <a:t> </a:t>
            </a:r>
            <a:r>
              <a:rPr lang="sr-Cyrl-CS" sz="2400" b="1" smtClean="0"/>
              <a:t>микроорганизми</a:t>
            </a:r>
            <a:r>
              <a:rPr lang="sr-Latn-CS" sz="2400" b="1" smtClean="0"/>
              <a:t> </a:t>
            </a:r>
            <a:r>
              <a:rPr lang="sr-Cyrl-CS" sz="2400" b="1" smtClean="0"/>
              <a:t>налазе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у</a:t>
            </a:r>
            <a:r>
              <a:rPr lang="sr-Latn-CS" sz="2400" b="1" smtClean="0"/>
              <a:t> </a:t>
            </a:r>
            <a:r>
              <a:rPr lang="sr-Cyrl-CS" sz="2400" b="1" smtClean="0"/>
              <a:t>животној</a:t>
            </a:r>
            <a:r>
              <a:rPr lang="sr-Latn-CS" sz="2400" b="1" smtClean="0"/>
              <a:t> </a:t>
            </a:r>
            <a:r>
              <a:rPr lang="sr-Cyrl-CS" sz="2400" b="1" smtClean="0"/>
              <a:t>средини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формално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не</a:t>
            </a:r>
            <a:r>
              <a:rPr lang="sr-Latn-CS" sz="2400" b="1" smtClean="0"/>
              <a:t> </a:t>
            </a:r>
            <a:r>
              <a:rPr lang="sr-Cyrl-CS" sz="2400" b="1" smtClean="0"/>
              <a:t>сматрају</a:t>
            </a:r>
            <a:r>
              <a:rPr lang="sr-Latn-CS" sz="2400" b="1" smtClean="0"/>
              <a:t> </a:t>
            </a:r>
            <a:r>
              <a:rPr lang="sr-Cyrl-CS" sz="2400" b="1" smtClean="0"/>
              <a:t>патогеним</a:t>
            </a:r>
            <a:r>
              <a:rPr lang="sr-Latn-CS" sz="2400" b="1" smtClean="0"/>
              <a:t> </a:t>
            </a:r>
            <a:r>
              <a:rPr lang="sr-Cyrl-CS" sz="2400" b="1" smtClean="0"/>
              <a:t>микроорганизмима</a:t>
            </a:r>
            <a:r>
              <a:rPr lang="sr-Latn-CS" sz="2400" b="1" smtClean="0"/>
              <a:t>.</a:t>
            </a:r>
          </a:p>
          <a:p>
            <a:pPr algn="just">
              <a:buFont typeface="Monotype Sorts" pitchFamily="2" charset="2"/>
              <a:buNone/>
            </a:pPr>
            <a:endParaRPr lang="sr-Cyrl-CS" sz="1000" b="1" smtClean="0"/>
          </a:p>
          <a:p>
            <a:pPr algn="just"/>
            <a:r>
              <a:rPr lang="sr-Cyrl-CS" sz="2400" b="1" smtClean="0"/>
              <a:t>Они</a:t>
            </a:r>
            <a:r>
              <a:rPr lang="sr-Latn-CS" sz="2400" b="1" smtClean="0"/>
              <a:t> </a:t>
            </a:r>
            <a:r>
              <a:rPr lang="sr-Cyrl-CS" sz="2400" b="1" smtClean="0"/>
              <a:t>могу</a:t>
            </a:r>
            <a:r>
              <a:rPr lang="sr-Latn-CS" sz="2400" b="1" smtClean="0"/>
              <a:t> </a:t>
            </a:r>
            <a:r>
              <a:rPr lang="sr-Cyrl-CS" sz="2400" b="1" smtClean="0"/>
              <a:t>да</a:t>
            </a:r>
            <a:r>
              <a:rPr lang="sr-Latn-CS" sz="2400" b="1" smtClean="0"/>
              <a:t> </a:t>
            </a:r>
            <a:r>
              <a:rPr lang="sr-Cyrl-CS" sz="2400" b="1" smtClean="0"/>
              <a:t>изазову</a:t>
            </a:r>
            <a:r>
              <a:rPr lang="sr-Latn-CS" sz="2400" b="1" smtClean="0"/>
              <a:t> </a:t>
            </a:r>
            <a:r>
              <a:rPr lang="sr-Cyrl-CS" sz="2400" b="1" smtClean="0"/>
              <a:t>обољења</a:t>
            </a:r>
            <a:r>
              <a:rPr lang="sr-Latn-CS" sz="2400" b="1" smtClean="0"/>
              <a:t> </a:t>
            </a:r>
            <a:r>
              <a:rPr lang="sr-Cyrl-CS" sz="2400" b="1" smtClean="0"/>
              <a:t>код</a:t>
            </a:r>
            <a:r>
              <a:rPr lang="sr-Latn-CS" sz="2400" b="1" smtClean="0"/>
              <a:t> </a:t>
            </a:r>
            <a:r>
              <a:rPr lang="sr-Cyrl-CS" sz="2400" b="1" smtClean="0"/>
              <a:t>особа</a:t>
            </a:r>
            <a:r>
              <a:rPr lang="sr-Latn-CS" sz="2400" b="1" smtClean="0"/>
              <a:t> </a:t>
            </a:r>
            <a:r>
              <a:rPr lang="sr-Cyrl-CS" sz="2400" b="1" smtClean="0"/>
              <a:t>са</a:t>
            </a:r>
            <a:r>
              <a:rPr lang="sr-Latn-CS" sz="2400" b="1" smtClean="0"/>
              <a:t> </a:t>
            </a:r>
            <a:r>
              <a:rPr lang="sr-Cyrl-CS" sz="2400" b="1" smtClean="0"/>
              <a:t>оштећеним</a:t>
            </a:r>
            <a:r>
              <a:rPr lang="sr-Latn-CS" sz="2400" b="1" smtClean="0"/>
              <a:t> </a:t>
            </a:r>
            <a:r>
              <a:rPr lang="sr-Cyrl-CS" sz="2400" b="1" smtClean="0"/>
              <a:t>општим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локалним</a:t>
            </a:r>
            <a:r>
              <a:rPr lang="sr-Latn-CS" sz="2400" b="1" smtClean="0"/>
              <a:t> </a:t>
            </a:r>
            <a:r>
              <a:rPr lang="sr-Cyrl-CS" sz="2400" b="1" smtClean="0"/>
              <a:t>одбрамбеним</a:t>
            </a:r>
            <a:r>
              <a:rPr lang="sr-Latn-CS" sz="2400" b="1" smtClean="0"/>
              <a:t> </a:t>
            </a:r>
            <a:r>
              <a:rPr lang="sr-Cyrl-CS" sz="2400" b="1" smtClean="0"/>
              <a:t>механизмима</a:t>
            </a:r>
            <a:r>
              <a:rPr lang="sr-Latn-CS" sz="2400" b="1" smtClean="0"/>
              <a:t> (</a:t>
            </a:r>
            <a:r>
              <a:rPr lang="sr-Cyrl-CS" sz="2400" b="1" smtClean="0"/>
              <a:t>младе</a:t>
            </a:r>
            <a:r>
              <a:rPr lang="sr-Latn-CS" sz="2400" b="1" smtClean="0"/>
              <a:t> </a:t>
            </a:r>
            <a:r>
              <a:rPr lang="sr-Cyrl-CS" sz="2400" b="1" smtClean="0"/>
              <a:t>особе</a:t>
            </a:r>
            <a:r>
              <a:rPr lang="sr-Latn-CS" sz="2400" b="1" smtClean="0"/>
              <a:t>, </a:t>
            </a:r>
            <a:r>
              <a:rPr lang="sr-Cyrl-CS" sz="2400" b="1" smtClean="0"/>
              <a:t>старе</a:t>
            </a:r>
            <a:r>
              <a:rPr lang="sr-Latn-CS" sz="2400" b="1" smtClean="0"/>
              <a:t> </a:t>
            </a:r>
            <a:r>
              <a:rPr lang="sr-Cyrl-CS" sz="2400" b="1" smtClean="0"/>
              <a:t>особе</a:t>
            </a:r>
            <a:r>
              <a:rPr lang="sr-Latn-CS" sz="2400" b="1" smtClean="0"/>
              <a:t>, </a:t>
            </a:r>
            <a:r>
              <a:rPr lang="sr-Cyrl-CS" sz="2400" b="1" smtClean="0"/>
              <a:t>пацијенти</a:t>
            </a:r>
            <a:r>
              <a:rPr lang="sr-Latn-CS" sz="2400" b="1" smtClean="0"/>
              <a:t> </a:t>
            </a:r>
            <a:r>
              <a:rPr lang="sr-Cyrl-CS" sz="2400" b="1" smtClean="0"/>
              <a:t>са</a:t>
            </a:r>
            <a:r>
              <a:rPr lang="sr-Latn-CS" sz="2400" b="1" smtClean="0"/>
              <a:t> </a:t>
            </a:r>
            <a:r>
              <a:rPr lang="sr-Cyrl-CS" sz="2400" b="1" smtClean="0"/>
              <a:t>ранама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опрекотинама</a:t>
            </a:r>
            <a:r>
              <a:rPr lang="sr-Latn-CS" sz="2400" b="1" smtClean="0"/>
              <a:t>, </a:t>
            </a:r>
            <a:r>
              <a:rPr lang="sr-Cyrl-CS" sz="2400" b="1" smtClean="0"/>
              <a:t>пацијенти</a:t>
            </a:r>
            <a:r>
              <a:rPr lang="sr-Latn-CS" sz="2400" b="1" smtClean="0"/>
              <a:t> </a:t>
            </a:r>
            <a:r>
              <a:rPr lang="sr-Cyrl-CS" sz="2400" b="1" smtClean="0"/>
              <a:t>са</a:t>
            </a:r>
            <a:r>
              <a:rPr lang="sr-Latn-CS" sz="2400" b="1" smtClean="0"/>
              <a:t> </a:t>
            </a:r>
            <a:r>
              <a:rPr lang="en-US" sz="2400" b="1" smtClean="0"/>
              <a:t>AIDS</a:t>
            </a:r>
            <a:r>
              <a:rPr lang="sr-Latn-CS" sz="2400" b="1" smtClean="0"/>
              <a:t>-</a:t>
            </a:r>
            <a:r>
              <a:rPr lang="sr-Cyrl-CS" sz="2400" b="1" smtClean="0"/>
              <a:t>ом</a:t>
            </a:r>
            <a:r>
              <a:rPr lang="sr-Latn-CS" sz="2400" b="1" smtClean="0"/>
              <a:t>). У виду </a:t>
            </a:r>
            <a:r>
              <a:rPr lang="sr-Cyrl-CS" sz="2400" b="1" smtClean="0"/>
              <a:t>инфекција</a:t>
            </a:r>
            <a:r>
              <a:rPr lang="sr-Latn-CS" sz="2400" b="1" smtClean="0"/>
              <a:t> </a:t>
            </a:r>
            <a:r>
              <a:rPr lang="sr-Cyrl-CS" sz="2400" b="1" smtClean="0"/>
              <a:t>коже</a:t>
            </a:r>
            <a:r>
              <a:rPr lang="sr-Latn-CS" sz="2400" b="1" smtClean="0"/>
              <a:t>, </a:t>
            </a:r>
            <a:r>
              <a:rPr lang="sr-Cyrl-CS" sz="2400" b="1" smtClean="0"/>
              <a:t>слузница</a:t>
            </a:r>
            <a:r>
              <a:rPr lang="sr-Latn-CS" sz="2400" b="1" smtClean="0"/>
              <a:t> </a:t>
            </a:r>
            <a:r>
              <a:rPr lang="sr-Cyrl-CS" sz="2400" b="1" smtClean="0"/>
              <a:t>очију</a:t>
            </a:r>
            <a:r>
              <a:rPr lang="sr-Latn-CS" sz="2400" b="1" smtClean="0"/>
              <a:t>, </a:t>
            </a:r>
            <a:r>
              <a:rPr lang="sr-Cyrl-CS" sz="2400" b="1" smtClean="0"/>
              <a:t>носа</a:t>
            </a:r>
            <a:r>
              <a:rPr lang="sr-Latn-CS" sz="2400" b="1" smtClean="0"/>
              <a:t>, </a:t>
            </a:r>
            <a:r>
              <a:rPr lang="sr-Cyrl-CS" sz="2400" b="1" smtClean="0"/>
              <a:t>уха</a:t>
            </a:r>
            <a:r>
              <a:rPr lang="sr-Latn-CS" sz="2400" b="1" smtClean="0"/>
              <a:t>, </a:t>
            </a:r>
            <a:r>
              <a:rPr lang="sr-Cyrl-CS" sz="2400" b="1" smtClean="0"/>
              <a:t>грла</a:t>
            </a:r>
            <a:r>
              <a:rPr lang="sr-Latn-CS" sz="2400" b="1" smtClean="0"/>
              <a:t>.</a:t>
            </a:r>
          </a:p>
          <a:p>
            <a:pPr algn="just">
              <a:buFont typeface="Monotype Sorts" pitchFamily="2" charset="2"/>
              <a:buNone/>
            </a:pPr>
            <a:endParaRPr lang="en-US" sz="1000" b="1" smtClean="0"/>
          </a:p>
          <a:p>
            <a:pPr algn="just"/>
            <a:r>
              <a:rPr lang="sr-Cyrl-CS" sz="2400" b="1" smtClean="0"/>
              <a:t>Опортунистички</a:t>
            </a:r>
            <a:r>
              <a:rPr lang="sr-Latn-CS" sz="2400" b="1" smtClean="0"/>
              <a:t> </a:t>
            </a:r>
            <a:r>
              <a:rPr lang="sr-Cyrl-CS" sz="2400" b="1" smtClean="0"/>
              <a:t>патогени</a:t>
            </a:r>
            <a:r>
              <a:rPr lang="sr-Latn-CS" sz="2400" b="1" smtClean="0"/>
              <a:t> </a:t>
            </a:r>
            <a:r>
              <a:rPr lang="sr-Cyrl-CS" sz="2400" b="1" smtClean="0">
                <a:latin typeface="Arial" charset="0"/>
              </a:rPr>
              <a:t>микроорганизми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: </a:t>
            </a:r>
            <a:r>
              <a:rPr lang="en-US" sz="2400" b="1" i="1" smtClean="0">
                <a:latin typeface="Arial" charset="0"/>
              </a:rPr>
              <a:t>Pseudomonas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aeruginosa</a:t>
            </a:r>
            <a:r>
              <a:rPr lang="sr-Latn-CS" sz="2400" b="1" i="1" smtClean="0">
                <a:latin typeface="Arial" charset="0"/>
              </a:rPr>
              <a:t>, </a:t>
            </a:r>
            <a:r>
              <a:rPr lang="en-US" sz="2400" b="1" i="1" smtClean="0">
                <a:latin typeface="Arial" charset="0"/>
              </a:rPr>
              <a:t>vrste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Flavobacterium</a:t>
            </a:r>
            <a:r>
              <a:rPr lang="sr-Latn-CS" sz="2400" b="1" i="1" smtClean="0">
                <a:latin typeface="Arial" charset="0"/>
              </a:rPr>
              <a:t>, </a:t>
            </a:r>
            <a:r>
              <a:rPr lang="en-US" sz="2400" b="1" i="1" smtClean="0">
                <a:latin typeface="Arial" charset="0"/>
              </a:rPr>
              <a:t>Klebsiella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spp</a:t>
            </a:r>
            <a:r>
              <a:rPr lang="sr-Latn-CS" sz="2400" b="1" i="1" smtClean="0">
                <a:latin typeface="Arial" charset="0"/>
              </a:rPr>
              <a:t>., </a:t>
            </a:r>
            <a:r>
              <a:rPr lang="en-US" sz="2400" b="1" i="1" smtClean="0">
                <a:latin typeface="Arial" charset="0"/>
              </a:rPr>
              <a:t>Serratia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spp</a:t>
            </a:r>
            <a:r>
              <a:rPr lang="sr-Latn-CS" sz="2400" b="1" i="1" smtClean="0">
                <a:latin typeface="Arial" charset="0"/>
              </a:rPr>
              <a:t>., </a:t>
            </a:r>
            <a:r>
              <a:rPr lang="en-US" sz="2400" b="1" i="1" smtClean="0">
                <a:latin typeface="Arial" charset="0"/>
              </a:rPr>
              <a:t>Acinetobacter</a:t>
            </a:r>
            <a:r>
              <a:rPr lang="sr-Latn-CS" sz="2400" b="1" i="1" smtClean="0">
                <a:latin typeface="Arial" charset="0"/>
              </a:rPr>
              <a:t>, </a:t>
            </a:r>
            <a:r>
              <a:rPr lang="en-US" sz="2400" b="1" i="1" smtClean="0">
                <a:latin typeface="Arial" charset="0"/>
              </a:rPr>
              <a:t>Aeromonas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разне</a:t>
            </a:r>
            <a:r>
              <a:rPr lang="sr-Latn-CS" sz="2400" b="1" smtClean="0"/>
              <a:t> </a:t>
            </a:r>
            <a:r>
              <a:rPr lang="sr-Cyrl-CS" sz="2400" b="1" smtClean="0"/>
              <a:t>врсте</a:t>
            </a:r>
            <a:r>
              <a:rPr lang="sr-Latn-CS" sz="2400" b="1" smtClean="0"/>
              <a:t> </a:t>
            </a:r>
            <a:r>
              <a:rPr lang="sr-Cyrl-CS" sz="2400" b="1" smtClean="0"/>
              <a:t>спорорастућих</a:t>
            </a:r>
            <a:r>
              <a:rPr lang="sr-Latn-CS" sz="2400" b="1" smtClean="0"/>
              <a:t> </a:t>
            </a:r>
            <a:r>
              <a:rPr lang="sr-Cyrl-CS" sz="2400" b="1" smtClean="0"/>
              <a:t>микробактерија</a:t>
            </a:r>
            <a:r>
              <a:rPr lang="sr-Latn-CS" sz="2400" b="1" smtClean="0"/>
              <a:t>.</a:t>
            </a:r>
            <a:endParaRPr lang="en-US" sz="2400" b="1" smtClean="0"/>
          </a:p>
        </p:txBody>
      </p:sp>
    </p:spTree>
  </p:cSld>
  <p:clrMapOvr>
    <a:masterClrMapping/>
  </p:clrMapOvr>
  <p:transition advTm="1740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3850" y="188913"/>
            <a:ext cx="7772400" cy="78263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r>
              <a:rPr lang="sr-Cyrl-CS" sz="3200" b="1" dirty="0" smtClean="0"/>
              <a:t>МИКРОБИОЛОШКА</a:t>
            </a:r>
            <a:r>
              <a:rPr lang="sr-Latn-CS" sz="3200" b="1" dirty="0" smtClean="0"/>
              <a:t> </a:t>
            </a:r>
            <a:r>
              <a:rPr lang="sr-Cyrl-CS" sz="3200" b="1" dirty="0" smtClean="0"/>
              <a:t>СВОЈСТВА</a:t>
            </a:r>
            <a:r>
              <a:rPr lang="sr-Latn-CS" sz="3200" b="1" dirty="0" smtClean="0"/>
              <a:t> </a:t>
            </a:r>
            <a:r>
              <a:rPr lang="sr-Cyrl-CS" sz="3200" b="1" dirty="0" smtClean="0"/>
              <a:t>ВОДЕ</a:t>
            </a:r>
            <a:endParaRPr lang="en-US" sz="3200" b="1" dirty="0" smtClean="0"/>
          </a:p>
        </p:txBody>
      </p:sp>
      <p:sp>
        <p:nvSpPr>
          <p:cNvPr id="85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57200" y="836613"/>
            <a:ext cx="8291513" cy="5251450"/>
          </a:xfrm>
          <a:ln/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 sz="2400" b="1" dirty="0" smtClean="0">
                <a:latin typeface="Arial" charset="0"/>
              </a:rPr>
              <a:t>Микробиолошко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испитивање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воде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за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пиће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може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бити</a:t>
            </a:r>
            <a:r>
              <a:rPr lang="sr-Latn-CS" sz="2400" b="1" dirty="0" smtClean="0">
                <a:latin typeface="Arial" charset="0"/>
              </a:rPr>
              <a:t>:</a:t>
            </a:r>
            <a:endParaRPr lang="sr-Cyrl-CS" sz="2400" b="1" dirty="0" smtClean="0">
              <a:latin typeface="Arial" charset="0"/>
            </a:endParaRPr>
          </a:p>
          <a:p>
            <a:pPr marL="609600" indent="-609600">
              <a:lnSpc>
                <a:spcPct val="90000"/>
              </a:lnSpc>
              <a:buFont typeface="Monotype Sorts" pitchFamily="2" charset="2"/>
              <a:buNone/>
            </a:pPr>
            <a:r>
              <a:rPr lang="sr-Latn-CS" sz="2400" b="1" dirty="0" smtClean="0">
                <a:latin typeface="Arial" charset="0"/>
              </a:rPr>
              <a:t>			</a:t>
            </a:r>
            <a:r>
              <a:rPr lang="sr-Cyrl-CS" sz="2400" b="1" dirty="0" smtClean="0">
                <a:latin typeface="Arial" charset="0"/>
              </a:rPr>
              <a:t>а</a:t>
            </a:r>
            <a:r>
              <a:rPr lang="sr-Latn-CS" sz="2400" b="1" dirty="0" smtClean="0">
                <a:latin typeface="Arial" charset="0"/>
              </a:rPr>
              <a:t>) </a:t>
            </a:r>
            <a:r>
              <a:rPr lang="sr-Cyrl-CS" sz="2400" b="1" dirty="0" smtClean="0">
                <a:latin typeface="Arial" charset="0"/>
              </a:rPr>
              <a:t>рутинско</a:t>
            </a:r>
            <a:r>
              <a:rPr lang="sr-Latn-CS" sz="2400" b="1" dirty="0" smtClean="0">
                <a:latin typeface="Arial" charset="0"/>
              </a:rPr>
              <a:t> </a:t>
            </a:r>
          </a:p>
          <a:p>
            <a:pPr marL="609600" indent="-609600">
              <a:lnSpc>
                <a:spcPct val="90000"/>
              </a:lnSpc>
              <a:buFont typeface="Monotype Sorts" pitchFamily="2" charset="2"/>
              <a:buNone/>
            </a:pPr>
            <a:r>
              <a:rPr lang="sr-Latn-CS" sz="2400" b="1" dirty="0" smtClean="0">
                <a:latin typeface="Arial" charset="0"/>
              </a:rPr>
              <a:t>			</a:t>
            </a:r>
            <a:r>
              <a:rPr lang="sr-Cyrl-CS" sz="2400" b="1" dirty="0" smtClean="0">
                <a:latin typeface="Arial" charset="0"/>
              </a:rPr>
              <a:t>б) специјално</a:t>
            </a:r>
            <a:endParaRPr lang="sr-Latn-CS" sz="2400" b="1" dirty="0" smtClean="0">
              <a:latin typeface="Arial" charset="0"/>
            </a:endParaRPr>
          </a:p>
          <a:p>
            <a:pPr marL="609600" indent="-609600">
              <a:lnSpc>
                <a:spcPct val="90000"/>
              </a:lnSpc>
              <a:buFont typeface="Monotype Sorts" pitchFamily="2" charset="2"/>
              <a:buNone/>
            </a:pPr>
            <a:endParaRPr lang="sr-Cyrl-CS" sz="2400" b="1" dirty="0" smtClean="0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sr-Cyrl-CS" sz="2400" b="1" dirty="0" smtClean="0">
                <a:latin typeface="Arial" charset="0"/>
              </a:rPr>
              <a:t>Рутинско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испитивање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обухвата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доказивање:</a:t>
            </a:r>
            <a:endParaRPr lang="sr-Latn-CS" sz="2400" b="1" dirty="0" smtClean="0">
              <a:latin typeface="Arial" charset="0"/>
            </a:endParaRPr>
          </a:p>
          <a:p>
            <a:pPr marL="609600" indent="-609600">
              <a:lnSpc>
                <a:spcPct val="90000"/>
              </a:lnSpc>
              <a:buFont typeface="Monotype Sorts" pitchFamily="2" charset="2"/>
              <a:buNone/>
            </a:pPr>
            <a:endParaRPr lang="sr-Cyrl-CS" sz="2400" b="1" dirty="0" smtClean="0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sr-Cyrl-CS" sz="2400" b="1" dirty="0" smtClean="0">
                <a:latin typeface="Arial" charset="0"/>
              </a:rPr>
              <a:t>колиформних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бактерија-</a:t>
            </a:r>
            <a:r>
              <a:rPr lang="en-US" sz="2400" b="1" dirty="0" smtClean="0">
                <a:latin typeface="Arial" charset="0"/>
              </a:rPr>
              <a:t>MPN</a:t>
            </a:r>
            <a:r>
              <a:rPr lang="sr-Cyrl-CS" sz="2400" b="1" dirty="0" smtClean="0">
                <a:latin typeface="Arial" charset="0"/>
              </a:rPr>
              <a:t> методом (</a:t>
            </a:r>
            <a:r>
              <a:rPr lang="en-US" sz="2400" b="1" dirty="0" smtClean="0">
                <a:latin typeface="Arial" charset="0"/>
              </a:rPr>
              <a:t>most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probabl</a:t>
            </a:r>
            <a:r>
              <a:rPr lang="sr-Latn-CS" sz="2400" b="1" dirty="0" smtClean="0">
                <a:latin typeface="Arial" charset="0"/>
              </a:rPr>
              <a:t>y </a:t>
            </a:r>
            <a:r>
              <a:rPr lang="en-US" sz="2400" b="1" dirty="0" smtClean="0">
                <a:latin typeface="Arial" charset="0"/>
              </a:rPr>
              <a:t>N</a:t>
            </a:r>
            <a:r>
              <a:rPr lang="sr-Latn-CS" sz="2400" b="1" dirty="0" smtClean="0">
                <a:latin typeface="Arial" charset="0"/>
              </a:rPr>
              <a:t>°)</a:t>
            </a:r>
            <a:endParaRPr lang="sr-Cyrl-CS" sz="2400" b="1" dirty="0" smtClean="0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sr-Cyrl-CS" sz="2400" b="1" dirty="0" smtClean="0">
                <a:latin typeface="Arial" charset="0"/>
              </a:rPr>
              <a:t>фекалних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колиформних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бактерија-МФ</a:t>
            </a:r>
            <a:r>
              <a:rPr lang="sr-Latn-CS" sz="2400" b="1" dirty="0" smtClean="0">
                <a:latin typeface="Arial" charset="0"/>
              </a:rPr>
              <a:t> (</a:t>
            </a:r>
            <a:r>
              <a:rPr lang="sr-Cyrl-CS" sz="2400" b="1" dirty="0" smtClean="0">
                <a:latin typeface="Arial" charset="0"/>
              </a:rPr>
              <a:t>ме</a:t>
            </a:r>
            <a:r>
              <a:rPr lang="sr-Latn-CS" sz="2400" b="1" dirty="0" smtClean="0">
                <a:latin typeface="Arial" charset="0"/>
              </a:rPr>
              <a:t>м</a:t>
            </a:r>
            <a:r>
              <a:rPr lang="sr-Cyrl-CS" sz="2400" b="1" dirty="0" smtClean="0">
                <a:latin typeface="Arial" charset="0"/>
              </a:rPr>
              <a:t>бран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филтр</a:t>
            </a:r>
            <a:r>
              <a:rPr lang="sr-Latn-CS" sz="2400" b="1" dirty="0" smtClean="0">
                <a:latin typeface="Arial" charset="0"/>
              </a:rPr>
              <a:t>а</a:t>
            </a:r>
            <a:r>
              <a:rPr lang="sr-Cyrl-CS" sz="2400" b="1" dirty="0" smtClean="0">
                <a:latin typeface="Arial" charset="0"/>
              </a:rPr>
              <a:t>т)</a:t>
            </a:r>
          </a:p>
          <a:p>
            <a:pPr marL="990600" lvl="1" indent="-533400">
              <a:lnSpc>
                <a:spcPct val="90000"/>
              </a:lnSpc>
            </a:pPr>
            <a:r>
              <a:rPr lang="sr-Cyrl-CS" sz="2400" b="1" dirty="0" smtClean="0">
                <a:latin typeface="Arial" charset="0"/>
              </a:rPr>
              <a:t>фекалних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стрептокока (</a:t>
            </a:r>
            <a:r>
              <a:rPr lang="en-US" sz="2400" b="1" dirty="0" smtClean="0">
                <a:latin typeface="Arial" charset="0"/>
              </a:rPr>
              <a:t>MPN</a:t>
            </a:r>
            <a:r>
              <a:rPr lang="sr-Latn-CS" sz="2400" b="1" dirty="0" smtClean="0">
                <a:latin typeface="Arial" charset="0"/>
              </a:rPr>
              <a:t>,</a:t>
            </a:r>
            <a:r>
              <a:rPr lang="en-US" sz="2400" b="1" dirty="0" smtClean="0">
                <a:latin typeface="Arial" charset="0"/>
              </a:rPr>
              <a:t>MF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метода) </a:t>
            </a:r>
          </a:p>
          <a:p>
            <a:pPr marL="990600" lvl="1" indent="-533400">
              <a:lnSpc>
                <a:spcPct val="90000"/>
              </a:lnSpc>
            </a:pPr>
            <a:r>
              <a:rPr lang="sr-Cyrl-CS" sz="2400" b="1" dirty="0" smtClean="0">
                <a:latin typeface="Arial" charset="0"/>
              </a:rPr>
              <a:t>анаероба</a:t>
            </a:r>
            <a:endParaRPr lang="sr-Latn-CS" sz="2400" b="1" dirty="0" smtClean="0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sr-Cyrl-CS" sz="2400" b="1" dirty="0" smtClean="0">
                <a:latin typeface="Arial" charset="0"/>
              </a:rPr>
              <a:t>сулфиторедукујућих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спорогених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анаероба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400" b="1" i="1" dirty="0" smtClean="0">
                <a:latin typeface="Arial" charset="0"/>
              </a:rPr>
              <a:t>pseudomonas</a:t>
            </a:r>
            <a:r>
              <a:rPr lang="sr-Latn-CS" sz="2400" b="1" i="1" dirty="0" smtClean="0">
                <a:latin typeface="Arial" charset="0"/>
              </a:rPr>
              <a:t> </a:t>
            </a:r>
            <a:r>
              <a:rPr lang="en-US" sz="2400" b="1" i="1" dirty="0" err="1" smtClean="0">
                <a:latin typeface="Arial" charset="0"/>
              </a:rPr>
              <a:t>aeruginosa</a:t>
            </a:r>
            <a:endParaRPr lang="en-US" sz="2400" b="1" i="1" dirty="0" smtClean="0">
              <a:latin typeface="Arial" charset="0"/>
            </a:endParaRPr>
          </a:p>
        </p:txBody>
      </p:sp>
    </p:spTree>
  </p:cSld>
  <p:clrMapOvr>
    <a:masterClrMapping/>
  </p:clrMapOvr>
  <p:transition advTm="2504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8613" y="333375"/>
            <a:ext cx="7772400" cy="1143000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/>
              <a:t/>
            </a:r>
            <a:br>
              <a:rPr lang="sr-Cyrl-CS" sz="3200" b="1" smtClean="0"/>
            </a:br>
            <a:r>
              <a:rPr lang="sr-Cyrl-CS" sz="3200" b="1" smtClean="0"/>
              <a:t>МИКРОБИОЛОШКИ</a:t>
            </a:r>
            <a:r>
              <a:rPr lang="sr-Latn-CS" sz="3200" b="1" smtClean="0"/>
              <a:t> </a:t>
            </a:r>
            <a:r>
              <a:rPr lang="sr-Cyrl-CS" sz="3200" b="1" smtClean="0"/>
              <a:t>ИНДИКАТОРИ</a:t>
            </a:r>
            <a:r>
              <a:rPr lang="sr-Latn-CS" sz="3200" b="1" smtClean="0"/>
              <a:t> </a:t>
            </a:r>
            <a:r>
              <a:rPr lang="sr-Cyrl-CS" sz="3200" b="1" smtClean="0"/>
              <a:t>КВАЛИТЕТА</a:t>
            </a:r>
            <a:r>
              <a:rPr lang="sr-Latn-CS" sz="3200" b="1" smtClean="0"/>
              <a:t> </a:t>
            </a:r>
            <a:r>
              <a:rPr lang="sr-Cyrl-CS" sz="3200" b="1" smtClean="0"/>
              <a:t>ВОДЕ</a:t>
            </a:r>
            <a:r>
              <a:rPr lang="sr-Latn-CS" sz="3200" b="1" smtClean="0"/>
              <a:t> </a:t>
            </a:r>
            <a:r>
              <a:rPr lang="sr-Cyrl-CS" sz="3200" b="1" smtClean="0"/>
              <a:t>ЗА</a:t>
            </a:r>
            <a:r>
              <a:rPr lang="sr-Latn-CS" sz="3200" b="1" smtClean="0"/>
              <a:t> </a:t>
            </a:r>
            <a:r>
              <a:rPr lang="sr-Cyrl-CS" sz="3200" b="1" smtClean="0"/>
              <a:t>ПИЋЕ</a:t>
            </a:r>
            <a:endParaRPr lang="en-US" sz="3200" b="1" smtClean="0"/>
          </a:p>
        </p:txBody>
      </p:sp>
      <p:sp>
        <p:nvSpPr>
          <p:cNvPr id="87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2193925"/>
            <a:ext cx="8496300" cy="4114800"/>
          </a:xfrm>
          <a:ln/>
        </p:spPr>
        <p:txBody>
          <a:bodyPr/>
          <a:lstStyle/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sr-Cyrl-CS" sz="2400" b="1" dirty="0" smtClean="0">
                <a:latin typeface="Arial" charset="0"/>
              </a:rPr>
              <a:t>    НАЈЗНАЧАЈНИЈИ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МИКРОБИОЛОШКИ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ИНДИКАТОРИ</a:t>
            </a:r>
            <a:r>
              <a:rPr lang="bs-Cyrl-BA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ФЕКАЛНОГ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ЗАГАЂЕЊА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sr-Cyrl-CS" sz="2400" b="1" dirty="0" smtClean="0">
                <a:latin typeface="Arial" charset="0"/>
              </a:rPr>
              <a:t>СУ</a:t>
            </a:r>
            <a:r>
              <a:rPr lang="sr-Latn-CS" sz="2400" b="1" dirty="0" smtClean="0">
                <a:latin typeface="Arial" charset="0"/>
              </a:rPr>
              <a:t>: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dirty="0" smtClean="0">
              <a:latin typeface="Arial" charset="0"/>
            </a:endParaRPr>
          </a:p>
          <a:p>
            <a:pPr lvl="1" algn="just">
              <a:lnSpc>
                <a:spcPct val="800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" charset="0"/>
              </a:rPr>
              <a:t>Escherichia</a:t>
            </a:r>
            <a:r>
              <a:rPr lang="sr-Latn-CS" sz="2400" b="1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  <a:latin typeface="Arial" charset="0"/>
              </a:rPr>
              <a:t>coli</a:t>
            </a:r>
            <a:endParaRPr lang="sr-Latn-CS" sz="2400" b="1" i="1" dirty="0" smtClean="0">
              <a:solidFill>
                <a:srgbClr val="FF0000"/>
              </a:solidFill>
              <a:latin typeface="Arial" charset="0"/>
            </a:endParaRPr>
          </a:p>
          <a:p>
            <a:pPr lvl="1"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i="1" dirty="0" smtClean="0">
              <a:solidFill>
                <a:srgbClr val="FF0000"/>
              </a:solidFill>
              <a:latin typeface="Arial" charset="0"/>
            </a:endParaRPr>
          </a:p>
          <a:p>
            <a:pPr lvl="1" algn="just">
              <a:lnSpc>
                <a:spcPct val="80000"/>
              </a:lnSpc>
            </a:pP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Термотолерантне</a:t>
            </a:r>
            <a:r>
              <a:rPr lang="sr-Latn-CS" sz="2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и</a:t>
            </a:r>
            <a:r>
              <a:rPr lang="sr-Latn-CS" sz="2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друге</a:t>
            </a:r>
            <a:r>
              <a:rPr lang="sr-Latn-CS" sz="2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колиформне</a:t>
            </a:r>
            <a:r>
              <a:rPr lang="sr-Latn-CS" sz="2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бактерије</a:t>
            </a:r>
            <a:endParaRPr lang="sr-Latn-CS" sz="2400" b="1" dirty="0" smtClean="0">
              <a:solidFill>
                <a:srgbClr val="FF0000"/>
              </a:solidFill>
              <a:latin typeface="Arial" charset="0"/>
            </a:endParaRPr>
          </a:p>
          <a:p>
            <a:pPr lvl="1"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dirty="0" smtClean="0">
              <a:solidFill>
                <a:srgbClr val="FF0000"/>
              </a:solidFill>
              <a:latin typeface="Arial" charset="0"/>
            </a:endParaRPr>
          </a:p>
          <a:p>
            <a:pPr lvl="1" algn="just">
              <a:lnSpc>
                <a:spcPct val="80000"/>
              </a:lnSpc>
            </a:pP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Фекалне</a:t>
            </a:r>
            <a:r>
              <a:rPr lang="sr-Latn-CS" sz="2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стрептококе</a:t>
            </a:r>
            <a:endParaRPr lang="sr-Latn-CS" sz="2400" b="1" dirty="0" smtClean="0">
              <a:solidFill>
                <a:srgbClr val="FF0000"/>
              </a:solidFill>
              <a:latin typeface="Arial" charset="0"/>
            </a:endParaRPr>
          </a:p>
          <a:p>
            <a:pPr lvl="1" algn="just">
              <a:lnSpc>
                <a:spcPct val="80000"/>
              </a:lnSpc>
              <a:buFont typeface="Monotype Sorts" pitchFamily="2" charset="2"/>
              <a:buNone/>
            </a:pPr>
            <a:endParaRPr lang="sr-Latn-CS" sz="2400" b="1" dirty="0" smtClean="0">
              <a:solidFill>
                <a:srgbClr val="FF0000"/>
              </a:solidFill>
              <a:latin typeface="Arial" charset="0"/>
            </a:endParaRPr>
          </a:p>
          <a:p>
            <a:pPr lvl="1" algn="just">
              <a:lnSpc>
                <a:spcPct val="80000"/>
              </a:lnSpc>
            </a:pP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Споре</a:t>
            </a:r>
            <a:r>
              <a:rPr lang="sr-Latn-CS" sz="2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сулфиторедукујућих</a:t>
            </a:r>
            <a:r>
              <a:rPr lang="sr-Latn-CS" sz="2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бактерија</a:t>
            </a:r>
            <a:endParaRPr lang="en-US" sz="2400" b="1" dirty="0" smtClean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15364" name="Picture 4" descr="1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/>
          <a:srcRect l="44762" r="20380"/>
          <a:stretch>
            <a:fillRect/>
          </a:stretch>
        </p:blipFill>
        <p:spPr bwMode="auto">
          <a:xfrm>
            <a:off x="8101013" y="4264025"/>
            <a:ext cx="827087" cy="2836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advTm="2026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8613" y="404813"/>
            <a:ext cx="7772400" cy="56673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>
            <a:normAutofit fontScale="90000"/>
          </a:bodyPr>
          <a:lstStyle/>
          <a:p>
            <a:pPr fontAlgn="auto"/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ПАТОГЕНЕ</a:t>
            </a:r>
            <a:r>
              <a:rPr lang="sr-Latn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 </a:t>
            </a:r>
            <a:r>
              <a:rPr lang="sr-Cyrl-CS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99"/>
                </a:solidFill>
                <a:sym typeface="Wingdings"/>
              </a:rPr>
              <a:t>БАКТЕРИЈЕ</a:t>
            </a:r>
            <a:endParaRPr lang="en-US" sz="3200" b="1">
              <a:solidFill>
                <a:srgbClr val="000099"/>
              </a:solidFill>
            </a:endParaRPr>
          </a:p>
        </p:txBody>
      </p:sp>
      <p:sp>
        <p:nvSpPr>
          <p:cNvPr id="90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1835150"/>
            <a:ext cx="8569325" cy="4114800"/>
          </a:xfrm>
          <a:ln/>
        </p:spPr>
        <p:txBody>
          <a:bodyPr/>
          <a:lstStyle/>
          <a:p>
            <a:r>
              <a:rPr lang="en-US" sz="2400" b="1" i="1" smtClean="0">
                <a:solidFill>
                  <a:srgbClr val="000099"/>
                </a:solidFill>
                <a:latin typeface="Arial" charset="0"/>
              </a:rPr>
              <a:t>Salmonellae</a:t>
            </a:r>
            <a:endParaRPr lang="sr-Latn-CS" sz="2400" b="1" i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sr-Cyrl-CS" sz="2400" b="1" i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	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Детекција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2400" b="1" i="1" smtClean="0">
                <a:solidFill>
                  <a:srgbClr val="000099"/>
                </a:solidFill>
                <a:latin typeface="Arial" charset="0"/>
              </a:rPr>
              <a:t>Salmonellae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у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води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је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од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прворазредног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значаја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,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јер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пренос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ових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микроорганизама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изазива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масовна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обољења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код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људи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(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хидричне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епидемије</a:t>
            </a: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).</a:t>
            </a:r>
            <a:endParaRPr lang="en-US" sz="24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    </a:t>
            </a:r>
          </a:p>
          <a:p>
            <a:pPr>
              <a:buFont typeface="Monotype Sorts" pitchFamily="2" charset="2"/>
              <a:buNone/>
            </a:pPr>
            <a:endParaRPr lang="sr-Latn-CS" sz="24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r>
              <a:rPr lang="sr-Latn-CS" sz="2400" b="1" smtClean="0">
                <a:solidFill>
                  <a:srgbClr val="000099"/>
                </a:solidFill>
                <a:latin typeface="Arial" charset="0"/>
              </a:rPr>
              <a:t>      </a:t>
            </a:r>
            <a:r>
              <a:rPr lang="sr-Cyrl-CS" sz="2400" b="1" smtClean="0">
                <a:solidFill>
                  <a:srgbClr val="000099"/>
                </a:solidFill>
                <a:latin typeface="Arial" charset="0"/>
              </a:rPr>
              <a:t>КЛИЦОНОШТВО</a:t>
            </a:r>
            <a:endParaRPr lang="sr-Latn-CS" sz="24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sr-Cyrl-CS" sz="24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r>
              <a:rPr lang="sr-Latn-CS" sz="2800" b="1" smtClean="0">
                <a:solidFill>
                  <a:srgbClr val="000099"/>
                </a:solidFill>
              </a:rPr>
              <a:t>	</a:t>
            </a:r>
          </a:p>
          <a:p>
            <a:pPr>
              <a:buFont typeface="Monotype Sorts" pitchFamily="2" charset="2"/>
              <a:buNone/>
            </a:pPr>
            <a:endParaRPr lang="sr-Cyrl-CS" sz="1600" b="1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advTm="1163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28613" y="188913"/>
            <a:ext cx="7772400" cy="566737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/>
              <a:t>ПАТОГЕНЕ</a:t>
            </a:r>
            <a:r>
              <a:rPr lang="sr-Latn-CS" sz="3200" b="1" smtClean="0"/>
              <a:t> </a:t>
            </a:r>
            <a:r>
              <a:rPr lang="sr-Cyrl-CS" sz="3200" b="1" smtClean="0"/>
              <a:t>БАКТЕРИЈЕ</a:t>
            </a:r>
            <a:endParaRPr lang="en-US" sz="3200" b="1" smtClean="0"/>
          </a:p>
        </p:txBody>
      </p:sp>
      <p:sp>
        <p:nvSpPr>
          <p:cNvPr id="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323850" y="908050"/>
            <a:ext cx="8496300" cy="4787900"/>
          </a:xfrm>
          <a:ln/>
        </p:spPr>
        <p:txBody>
          <a:bodyPr/>
          <a:lstStyle/>
          <a:p>
            <a:pPr marL="609600" indent="-609600" algn="just"/>
            <a:r>
              <a:rPr lang="sr-Cyrl-CS" sz="2400" b="1" smtClean="0"/>
              <a:t>Све</a:t>
            </a:r>
            <a:r>
              <a:rPr lang="sr-Latn-CS" sz="2400" b="1" smtClean="0"/>
              <a:t> </a:t>
            </a:r>
            <a:r>
              <a:rPr lang="sr-Cyrl-CS" sz="2400" b="1" smtClean="0"/>
              <a:t>салмонелозе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код</a:t>
            </a:r>
            <a:r>
              <a:rPr lang="sr-Latn-CS" sz="2400" b="1" smtClean="0"/>
              <a:t> </a:t>
            </a:r>
            <a:r>
              <a:rPr lang="sr-Cyrl-CS" sz="2400" b="1" smtClean="0"/>
              <a:t>човека</a:t>
            </a:r>
            <a:r>
              <a:rPr lang="sr-Latn-CS" sz="2400" b="1" smtClean="0"/>
              <a:t> </a:t>
            </a:r>
            <a:r>
              <a:rPr lang="sr-Cyrl-CS" sz="2400" b="1" smtClean="0"/>
              <a:t>могу</a:t>
            </a:r>
            <a:r>
              <a:rPr lang="sr-Latn-CS" sz="2400" b="1" smtClean="0"/>
              <a:t> </a:t>
            </a:r>
            <a:r>
              <a:rPr lang="sr-Cyrl-CS" sz="2400" b="1" smtClean="0"/>
              <a:t>поделити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три</a:t>
            </a:r>
            <a:r>
              <a:rPr lang="sr-Latn-CS" sz="2400" b="1" smtClean="0"/>
              <a:t> </a:t>
            </a:r>
            <a:r>
              <a:rPr lang="sr-Cyrl-CS" sz="2400" b="1" smtClean="0"/>
              <a:t>групе:</a:t>
            </a:r>
            <a:endParaRPr lang="sr-Latn-CS" sz="2400" b="1" smtClean="0"/>
          </a:p>
          <a:p>
            <a:pPr marL="609600" indent="-609600" algn="just">
              <a:buFont typeface="Monotype Sorts" pitchFamily="2" charset="2"/>
              <a:buNone/>
            </a:pPr>
            <a:endParaRPr lang="sr-Cyrl-CS" sz="2400" b="1" smtClean="0"/>
          </a:p>
          <a:p>
            <a:pPr marL="990600" lvl="1" indent="-533400" algn="just">
              <a:buFont typeface="Monotype Sorts" pitchFamily="2" charset="2"/>
              <a:buAutoNum type="arabicPeriod"/>
            </a:pPr>
            <a:r>
              <a:rPr lang="sr-Cyrl-CS" sz="2400" b="1" smtClean="0"/>
              <a:t>опште</a:t>
            </a:r>
            <a:r>
              <a:rPr lang="sr-Latn-CS" sz="2400" b="1" smtClean="0"/>
              <a:t> </a:t>
            </a:r>
            <a:r>
              <a:rPr lang="sr-Cyrl-CS" sz="2400" b="1" smtClean="0"/>
              <a:t>цикличне</a:t>
            </a:r>
            <a:r>
              <a:rPr lang="sr-Latn-CS" sz="2400" b="1" smtClean="0"/>
              <a:t> </a:t>
            </a:r>
            <a:r>
              <a:rPr lang="sr-Cyrl-CS" sz="2400" b="1" smtClean="0"/>
              <a:t>болести</a:t>
            </a:r>
            <a:r>
              <a:rPr lang="sr-Latn-CS" sz="2400" b="1" smtClean="0"/>
              <a:t> </a:t>
            </a:r>
            <a:r>
              <a:rPr lang="sr-Latn-CS" sz="2400" smtClean="0"/>
              <a:t>(</a:t>
            </a:r>
            <a:r>
              <a:rPr lang="sr-Cyrl-CS" sz="2400" smtClean="0"/>
              <a:t>цревни</a:t>
            </a:r>
            <a:r>
              <a:rPr lang="sr-Latn-CS" sz="2400" smtClean="0"/>
              <a:t> </a:t>
            </a:r>
            <a:r>
              <a:rPr lang="sr-Cyrl-CS" sz="2400" smtClean="0"/>
              <a:t>тифус</a:t>
            </a:r>
            <a:r>
              <a:rPr lang="sr-Latn-CS" sz="2400" smtClean="0"/>
              <a:t>, </a:t>
            </a:r>
            <a:r>
              <a:rPr lang="sr-Cyrl-CS" sz="2400" smtClean="0"/>
              <a:t>паратифус</a:t>
            </a:r>
            <a:r>
              <a:rPr lang="sr-Latn-CS" sz="2400" smtClean="0"/>
              <a:t>)</a:t>
            </a:r>
          </a:p>
          <a:p>
            <a:pPr marL="990600" lvl="1" indent="-533400" algn="just">
              <a:buFont typeface="Monotype Sorts" pitchFamily="2" charset="2"/>
              <a:buAutoNum type="arabicPeriod"/>
            </a:pPr>
            <a:endParaRPr lang="sr-Latn-CS" sz="2400" smtClean="0"/>
          </a:p>
          <a:p>
            <a:pPr marL="990600" lvl="1" indent="-533400" algn="just">
              <a:buFont typeface="Monotype Sorts" pitchFamily="2" charset="2"/>
              <a:buAutoNum type="arabicPeriod"/>
            </a:pPr>
            <a:r>
              <a:rPr lang="sr-Cyrl-CS" sz="2400" b="1" smtClean="0"/>
              <a:t>алиментарне</a:t>
            </a:r>
            <a:r>
              <a:rPr lang="sr-Latn-CS" sz="2400" b="1" smtClean="0"/>
              <a:t> </a:t>
            </a:r>
            <a:r>
              <a:rPr lang="sr-Cyrl-CS" sz="2400" b="1" smtClean="0"/>
              <a:t>ток</a:t>
            </a:r>
            <a:r>
              <a:rPr lang="sr-Latn-CS" sz="2400" b="1" smtClean="0"/>
              <a:t>с</a:t>
            </a:r>
            <a:r>
              <a:rPr lang="sr-Cyrl-CS" sz="2400" b="1" smtClean="0"/>
              <a:t>оинфекције</a:t>
            </a:r>
            <a:r>
              <a:rPr lang="sr-Latn-CS" sz="2400" b="1" smtClean="0"/>
              <a:t> </a:t>
            </a:r>
            <a:r>
              <a:rPr lang="sr-Latn-CS" sz="2400" smtClean="0"/>
              <a:t>(</a:t>
            </a:r>
            <a:r>
              <a:rPr lang="sr-Cyrl-CS" sz="2400" smtClean="0"/>
              <a:t>обољење</a:t>
            </a:r>
            <a:r>
              <a:rPr lang="sr-Latn-CS" sz="2400" smtClean="0"/>
              <a:t> </a:t>
            </a:r>
            <a:r>
              <a:rPr lang="sr-Cyrl-CS" sz="2400" smtClean="0"/>
              <a:t>које</a:t>
            </a:r>
            <a:r>
              <a:rPr lang="sr-Latn-CS" sz="2400" smtClean="0"/>
              <a:t> </a:t>
            </a:r>
            <a:r>
              <a:rPr lang="sr-Cyrl-CS" sz="2400" smtClean="0"/>
              <a:t>почиње</a:t>
            </a:r>
            <a:r>
              <a:rPr lang="sr-Latn-CS" sz="2400" smtClean="0"/>
              <a:t> </a:t>
            </a:r>
            <a:r>
              <a:rPr lang="sr-Cyrl-CS" sz="2400" smtClean="0"/>
              <a:t>интоксикацијом</a:t>
            </a:r>
            <a:r>
              <a:rPr lang="sr-Latn-CS" sz="2400" smtClean="0"/>
              <a:t> </a:t>
            </a:r>
            <a:r>
              <a:rPr lang="sr-Cyrl-CS" sz="2400" smtClean="0"/>
              <a:t>због</a:t>
            </a:r>
            <a:r>
              <a:rPr lang="sr-Latn-CS" sz="2400" smtClean="0"/>
              <a:t> </a:t>
            </a:r>
            <a:r>
              <a:rPr lang="sr-Cyrl-CS" sz="2400" smtClean="0"/>
              <a:t>прогутаног</a:t>
            </a:r>
            <a:r>
              <a:rPr lang="sr-Latn-CS" sz="2400" smtClean="0"/>
              <a:t> е</a:t>
            </a:r>
            <a:r>
              <a:rPr lang="sr-Cyrl-CS" sz="2400" smtClean="0"/>
              <a:t>ндотоксина</a:t>
            </a:r>
            <a:r>
              <a:rPr lang="sr-Latn-CS" sz="2400" smtClean="0"/>
              <a:t>, а </a:t>
            </a:r>
            <a:r>
              <a:rPr lang="sr-Cyrl-CS" sz="2400" smtClean="0"/>
              <a:t>уколико</a:t>
            </a:r>
            <a:r>
              <a:rPr lang="sr-Latn-CS" sz="2400" smtClean="0"/>
              <a:t> </a:t>
            </a:r>
            <a:r>
              <a:rPr lang="sr-Cyrl-CS" sz="2400" smtClean="0"/>
              <a:t>у</a:t>
            </a:r>
            <a:r>
              <a:rPr lang="sr-Latn-CS" sz="2400" smtClean="0"/>
              <a:t> </a:t>
            </a:r>
            <a:r>
              <a:rPr lang="sr-Cyrl-CS" sz="2400" smtClean="0"/>
              <a:t>води</a:t>
            </a:r>
            <a:r>
              <a:rPr lang="sr-Latn-CS" sz="2400" smtClean="0"/>
              <a:t>/</a:t>
            </a:r>
            <a:r>
              <a:rPr lang="sr-Cyrl-CS" sz="2400" smtClean="0"/>
              <a:t>храни</a:t>
            </a:r>
            <a:r>
              <a:rPr lang="sr-Latn-CS" sz="2400" smtClean="0"/>
              <a:t> </a:t>
            </a:r>
            <a:r>
              <a:rPr lang="sr-Cyrl-CS" sz="2400" smtClean="0"/>
              <a:t>има</a:t>
            </a:r>
            <a:r>
              <a:rPr lang="sr-Latn-CS" sz="2400" smtClean="0"/>
              <a:t> </a:t>
            </a:r>
            <a:r>
              <a:rPr lang="sr-Cyrl-CS" sz="2400" smtClean="0"/>
              <a:t>довољно</a:t>
            </a:r>
            <a:r>
              <a:rPr lang="sr-Latn-CS" sz="2400" smtClean="0"/>
              <a:t> </a:t>
            </a:r>
            <a:r>
              <a:rPr lang="sr-Cyrl-CS" sz="2400" smtClean="0"/>
              <a:t>салмонела</a:t>
            </a:r>
            <a:r>
              <a:rPr lang="sr-Latn-CS" sz="2400" smtClean="0"/>
              <a:t> </a:t>
            </a:r>
            <a:r>
              <a:rPr lang="sr-Cyrl-CS" sz="2400" smtClean="0"/>
              <a:t>и</a:t>
            </a:r>
            <a:r>
              <a:rPr lang="sr-Latn-CS" sz="2400" smtClean="0"/>
              <a:t> </a:t>
            </a:r>
            <a:r>
              <a:rPr lang="sr-Cyrl-CS" sz="2400" smtClean="0"/>
              <a:t>уз</a:t>
            </a:r>
            <a:r>
              <a:rPr lang="sr-Latn-CS" sz="2400" smtClean="0"/>
              <a:t> одговарајуће </a:t>
            </a:r>
            <a:r>
              <a:rPr lang="sr-Cyrl-CS" sz="2400" smtClean="0"/>
              <a:t>додатне</a:t>
            </a:r>
            <a:r>
              <a:rPr lang="sr-Latn-CS" sz="2400" smtClean="0"/>
              <a:t> </a:t>
            </a:r>
            <a:r>
              <a:rPr lang="sr-Cyrl-CS" sz="2400" smtClean="0"/>
              <a:t>услове</a:t>
            </a:r>
            <a:r>
              <a:rPr lang="sr-Latn-CS" sz="2400" smtClean="0"/>
              <a:t> </a:t>
            </a:r>
            <a:r>
              <a:rPr lang="sr-Cyrl-CS" sz="2400" smtClean="0"/>
              <a:t>може</a:t>
            </a:r>
            <a:r>
              <a:rPr lang="sr-Latn-CS" sz="2400" smtClean="0"/>
              <a:t> </a:t>
            </a:r>
            <a:r>
              <a:rPr lang="sr-Cyrl-CS" sz="2400" smtClean="0"/>
              <a:t>наступити</a:t>
            </a:r>
            <a:r>
              <a:rPr lang="sr-Latn-CS" sz="2400" smtClean="0"/>
              <a:t> </a:t>
            </a:r>
            <a:r>
              <a:rPr lang="sr-Cyrl-CS" sz="2400" smtClean="0"/>
              <a:t>инфекција</a:t>
            </a:r>
            <a:r>
              <a:rPr lang="sr-Latn-CS" sz="2400" smtClean="0"/>
              <a:t> </a:t>
            </a:r>
            <a:r>
              <a:rPr lang="sr-Cyrl-CS" sz="2400" smtClean="0"/>
              <a:t>и</a:t>
            </a:r>
            <a:r>
              <a:rPr lang="sr-Latn-CS" sz="2400" smtClean="0"/>
              <a:t> </a:t>
            </a:r>
            <a:r>
              <a:rPr lang="sr-Cyrl-CS" sz="2400" smtClean="0"/>
              <a:t>доћи</a:t>
            </a:r>
            <a:r>
              <a:rPr lang="sr-Latn-CS" sz="2400" smtClean="0"/>
              <a:t> </a:t>
            </a:r>
            <a:r>
              <a:rPr lang="sr-Cyrl-CS" sz="2400" smtClean="0"/>
              <a:t>до</a:t>
            </a:r>
            <a:r>
              <a:rPr lang="sr-Latn-CS" sz="2400" smtClean="0"/>
              <a:t> </a:t>
            </a:r>
            <a:r>
              <a:rPr lang="sr-Cyrl-CS" sz="2400" smtClean="0"/>
              <a:t>акутног</a:t>
            </a:r>
            <a:r>
              <a:rPr lang="sr-Latn-CS" sz="2400" smtClean="0"/>
              <a:t> </a:t>
            </a:r>
            <a:r>
              <a:rPr lang="sr-Cyrl-CS" sz="2400" smtClean="0"/>
              <a:t>гастроентеритиса</a:t>
            </a:r>
            <a:r>
              <a:rPr lang="sr-Latn-CS" sz="2400" smtClean="0"/>
              <a:t>)</a:t>
            </a:r>
          </a:p>
          <a:p>
            <a:pPr marL="990600" lvl="1" indent="-533400" algn="just">
              <a:buFont typeface="Monotype Sorts" pitchFamily="2" charset="2"/>
              <a:buAutoNum type="arabicPeriod"/>
            </a:pPr>
            <a:endParaRPr lang="sr-Latn-CS" sz="2400" smtClean="0"/>
          </a:p>
          <a:p>
            <a:pPr marL="990600" lvl="1" indent="-533400" algn="just">
              <a:buFont typeface="Monotype Sorts" pitchFamily="2" charset="2"/>
              <a:buAutoNum type="arabicPeriod"/>
            </a:pPr>
            <a:r>
              <a:rPr lang="sr-Cyrl-CS" sz="2400" b="1" smtClean="0"/>
              <a:t>ентеритиси</a:t>
            </a:r>
            <a:r>
              <a:rPr lang="sr-Latn-CS" sz="2400" b="1" smtClean="0"/>
              <a:t> </a:t>
            </a:r>
            <a:r>
              <a:rPr lang="sr-Cyrl-CS" sz="2400" smtClean="0"/>
              <a:t>који</a:t>
            </a:r>
            <a:r>
              <a:rPr lang="sr-Latn-CS" sz="2400" smtClean="0"/>
              <a:t> </a:t>
            </a:r>
            <a:r>
              <a:rPr lang="sr-Cyrl-CS" sz="2400" smtClean="0"/>
              <a:t>се</a:t>
            </a:r>
            <a:r>
              <a:rPr lang="sr-Latn-CS" sz="2400" smtClean="0"/>
              <a:t> </a:t>
            </a:r>
            <a:r>
              <a:rPr lang="sr-Cyrl-CS" sz="2400" smtClean="0"/>
              <a:t>развијају</a:t>
            </a:r>
            <a:r>
              <a:rPr lang="sr-Latn-CS" sz="2400" smtClean="0"/>
              <a:t> </a:t>
            </a:r>
            <a:r>
              <a:rPr lang="sr-Cyrl-CS" sz="2400" smtClean="0"/>
              <a:t>споро</a:t>
            </a:r>
            <a:r>
              <a:rPr lang="sr-Latn-CS" sz="2400" smtClean="0"/>
              <a:t> (</a:t>
            </a:r>
            <a:r>
              <a:rPr lang="sr-Cyrl-CS" sz="2400" smtClean="0"/>
              <a:t>могу</a:t>
            </a:r>
            <a:r>
              <a:rPr lang="sr-Latn-CS" sz="2400" smtClean="0"/>
              <a:t> </a:t>
            </a:r>
            <a:r>
              <a:rPr lang="sr-Cyrl-CS" sz="2400" smtClean="0"/>
              <a:t>трајати</a:t>
            </a:r>
            <a:r>
              <a:rPr lang="sr-Latn-CS" sz="2400" smtClean="0"/>
              <a:t> </a:t>
            </a:r>
            <a:r>
              <a:rPr lang="sr-Cyrl-CS" sz="2400" smtClean="0"/>
              <a:t>дуже</a:t>
            </a:r>
            <a:r>
              <a:rPr lang="sr-Latn-CS" sz="2400" smtClean="0"/>
              <a:t> </a:t>
            </a:r>
            <a:r>
              <a:rPr lang="sr-Cyrl-CS" sz="2400" smtClean="0"/>
              <a:t>време</a:t>
            </a:r>
            <a:r>
              <a:rPr lang="sr-Latn-CS" sz="2400" smtClean="0"/>
              <a:t> </a:t>
            </a:r>
            <a:r>
              <a:rPr lang="sr-Cyrl-CS" sz="2400" smtClean="0"/>
              <a:t>са</a:t>
            </a:r>
            <a:r>
              <a:rPr lang="sr-Latn-CS" sz="2400" smtClean="0"/>
              <a:t> </a:t>
            </a:r>
            <a:r>
              <a:rPr lang="sr-Cyrl-CS" sz="2400" smtClean="0"/>
              <a:t>слузаво</a:t>
            </a:r>
            <a:r>
              <a:rPr lang="sr-Latn-CS" sz="2400" smtClean="0"/>
              <a:t> </a:t>
            </a:r>
            <a:r>
              <a:rPr lang="sr-Cyrl-CS" sz="2400" smtClean="0"/>
              <a:t>гнојним</a:t>
            </a:r>
            <a:r>
              <a:rPr lang="sr-Latn-CS" sz="2400" smtClean="0"/>
              <a:t> </a:t>
            </a:r>
            <a:r>
              <a:rPr lang="sr-Cyrl-CS" sz="2400" smtClean="0"/>
              <a:t>проливима</a:t>
            </a:r>
            <a:r>
              <a:rPr lang="sr-Latn-CS" sz="2400" smtClean="0"/>
              <a:t>)</a:t>
            </a:r>
            <a:endParaRPr lang="en-US" sz="2400" smtClean="0"/>
          </a:p>
        </p:txBody>
      </p:sp>
    </p:spTree>
  </p:cSld>
  <p:clrMapOvr>
    <a:masterClrMapping/>
  </p:clrMapOvr>
  <p:transition advTm="10464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3.14"/>
  <p:tag name="AS_TITLE" val="Aspose.Slides for .NET 2.0"/>
  <p:tag name="AS_VERSION" val="20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6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7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8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7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8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8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9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9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9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3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9374</TotalTime>
  <Words>1832</Words>
  <Application>Microsoft Office PowerPoint</Application>
  <PresentationFormat>On-screen Show (4:3)</PresentationFormat>
  <Paragraphs>357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Slide 1</vt:lpstr>
      <vt:lpstr>О ВОДИ</vt:lpstr>
      <vt:lpstr>СВОЈСТВА ВОДЕ ЗА ПИЋЕ</vt:lpstr>
      <vt:lpstr>МИКРОБИОЛОШКА СВОЈСТВА ВОДЕ</vt:lpstr>
      <vt:lpstr>МИКРОБИОЛОШКА СВОЈСТВА ВОДЕ</vt:lpstr>
      <vt:lpstr>МИКРОБИОЛОШКА СВОЈСТВА ВОДЕ</vt:lpstr>
      <vt:lpstr> МИКРОБИОЛОШКИ ИНДИКАТОРИ КВАЛИТЕТА ВОДЕ ЗА ПИЋЕ</vt:lpstr>
      <vt:lpstr>ПАТОГЕНЕ БАКТЕРИЈЕ</vt:lpstr>
      <vt:lpstr>ПАТОГЕНЕ БАКТЕРИЈЕ</vt:lpstr>
      <vt:lpstr>ПАТОГЕНЕ БАКТЕРИЈЕ</vt:lpstr>
      <vt:lpstr>ПАТОГЕНЕ БАКТЕРИЈЕ</vt:lpstr>
      <vt:lpstr>ГВОЖЂЕВИТЕ И МАНГАНСКЕ БАКТЕРИЈЕ</vt:lpstr>
      <vt:lpstr>ПАРАЗИТИ У ВОДИ</vt:lpstr>
      <vt:lpstr>ВИРУСИ У ВОДИ</vt:lpstr>
      <vt:lpstr>Slide 15</vt:lpstr>
      <vt:lpstr>ФИЗИЧКА СВОЈСТВА ВОДЕ ЗА ПИЋЕ</vt:lpstr>
      <vt:lpstr>ФИЗИЧКА СВОЈСТВА ВОДЕ ЗА ПИЋЕ</vt:lpstr>
      <vt:lpstr>ФИЗИЧКА СВОЈСТВА ВОДЕ ЗА ПИЋЕ</vt:lpstr>
      <vt:lpstr>ФИЗИЧКА СВОЈСТВА ВОДЕ ЗА ПИЋЕ</vt:lpstr>
      <vt:lpstr>ФИЗИЧКА СВОЈСТВА ВОДЕ ЗА ПИЋЕ</vt:lpstr>
      <vt:lpstr>БИОЛОШКА СВОЈСТВА ВОДЕ</vt:lpstr>
      <vt:lpstr>Slide 22</vt:lpstr>
      <vt:lpstr>Slide 23</vt:lpstr>
      <vt:lpstr>ХЕМИЈСКА СВОЈСТВА ВОДЕ </vt:lpstr>
      <vt:lpstr>Slide 25</vt:lpstr>
      <vt:lpstr>Slide 26</vt:lpstr>
      <vt:lpstr>ХЕМИЈСКА СВОЈСТВА ВОДЕ</vt:lpstr>
      <vt:lpstr>Систематска провера својстава воде за пиће у Републици Србији</vt:lpstr>
      <vt:lpstr>Slide 29</vt:lpstr>
      <vt:lpstr>ПОТРОШЊА ВОДЕ</vt:lpstr>
      <vt:lpstr>КРУЖНИ ЦИКЛУС ВОДЕ У ПРИРОДИ</vt:lpstr>
      <vt:lpstr>Slide 32</vt:lpstr>
      <vt:lpstr>Порекло појединих састојака воде</vt:lpstr>
      <vt:lpstr>Порекло појединих састојака воде</vt:lpstr>
      <vt:lpstr>Порекло појединих састојака воде</vt:lpstr>
      <vt:lpstr>Загађивање природних вода</vt:lpstr>
      <vt:lpstr>Загађивање природних вода</vt:lpstr>
      <vt:lpstr>Загађивање природних вода</vt:lpstr>
      <vt:lpstr>Загађивање природних вода</vt:lpstr>
      <vt:lpstr>Загађивање природних вода</vt:lpstr>
      <vt:lpstr>Загађивање природних вода</vt:lpstr>
      <vt:lpstr>Загађивање природних вода</vt:lpstr>
      <vt:lpstr>Загађивање природних вода</vt:lpstr>
      <vt:lpstr>Загађивање природних вода</vt:lpstr>
      <vt:lpstr>Загађивање природних вода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Nela</dc:creator>
  <cp:lastModifiedBy>Corporate Edition</cp:lastModifiedBy>
  <cp:revision>20</cp:revision>
  <cp:lastPrinted>1601-01-01T00:00:00Z</cp:lastPrinted>
  <dcterms:created xsi:type="dcterms:W3CDTF">2017-09-04T11:04:03Z</dcterms:created>
  <dcterms:modified xsi:type="dcterms:W3CDTF">2020-10-01T14:22:21Z</dcterms:modified>
</cp:coreProperties>
</file>